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tags/tag3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739" r:id="rId4"/>
    <p:sldMasterId id="2147483747" r:id="rId5"/>
    <p:sldMasterId id="2147483800" r:id="rId6"/>
    <p:sldMasterId id="2147483802" r:id="rId7"/>
  </p:sldMasterIdLst>
  <p:notesMasterIdLst>
    <p:notesMasterId r:id="rId46"/>
  </p:notesMasterIdLst>
  <p:handoutMasterIdLst>
    <p:handoutMasterId r:id="rId47"/>
  </p:handoutMasterIdLst>
  <p:sldIdLst>
    <p:sldId id="275" r:id="rId8"/>
    <p:sldId id="277" r:id="rId9"/>
    <p:sldId id="324" r:id="rId10"/>
    <p:sldId id="278" r:id="rId11"/>
    <p:sldId id="279" r:id="rId12"/>
    <p:sldId id="281" r:id="rId13"/>
    <p:sldId id="282" r:id="rId14"/>
    <p:sldId id="322" r:id="rId15"/>
    <p:sldId id="323" r:id="rId16"/>
    <p:sldId id="284" r:id="rId17"/>
    <p:sldId id="285" r:id="rId18"/>
    <p:sldId id="316" r:id="rId19"/>
    <p:sldId id="320" r:id="rId20"/>
    <p:sldId id="325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Sheet1!$A$2:$A$14</c:f>
              <c:strCache>
                <c:ptCount val="13"/>
                <c:pt idx="0">
                  <c:v>Software</c:v>
                </c:pt>
                <c:pt idx="1">
                  <c:v>Mobile &amp; Telecom</c:v>
                </c:pt>
                <c:pt idx="2">
                  <c:v>Media</c:v>
                </c:pt>
                <c:pt idx="3">
                  <c:v>Internet</c:v>
                </c:pt>
                <c:pt idx="4">
                  <c:v>Industrial</c:v>
                </c:pt>
                <c:pt idx="5">
                  <c:v>Healthcare</c:v>
                </c:pt>
                <c:pt idx="6">
                  <c:v>Financial Services</c:v>
                </c:pt>
                <c:pt idx="7">
                  <c:v>Environmental Svcs &amp; Equipment</c:v>
                </c:pt>
                <c:pt idx="8">
                  <c:v>Energy &amp; Utilities</c:v>
                </c:pt>
                <c:pt idx="9">
                  <c:v>Electronics</c:v>
                </c:pt>
                <c:pt idx="10">
                  <c:v>Consumer Products &amp; Svcs</c:v>
                </c:pt>
                <c:pt idx="11">
                  <c:v>Computer Hardware &amp; Svcs</c:v>
                </c:pt>
                <c:pt idx="12">
                  <c:v>Business Products &amp; Svcs</c:v>
                </c:pt>
              </c:strCache>
            </c:strRef>
          </c:cat>
          <c:val>
            <c:numRef>
              <c:f>Sheet1!$B$2:$B$14</c:f>
              <c:numCache>
                <c:formatCode>0.0%</c:formatCode>
                <c:ptCount val="13"/>
                <c:pt idx="0">
                  <c:v>0.77777777777777779</c:v>
                </c:pt>
                <c:pt idx="1">
                  <c:v>0.55555555555555558</c:v>
                </c:pt>
                <c:pt idx="2">
                  <c:v>0.36507936507936506</c:v>
                </c:pt>
                <c:pt idx="3">
                  <c:v>0.77777777777777779</c:v>
                </c:pt>
                <c:pt idx="4">
                  <c:v>0.42857142857142855</c:v>
                </c:pt>
                <c:pt idx="5">
                  <c:v>0.80952380952380953</c:v>
                </c:pt>
                <c:pt idx="6">
                  <c:v>0.26984126984126983</c:v>
                </c:pt>
                <c:pt idx="7">
                  <c:v>0.3968253968253968</c:v>
                </c:pt>
                <c:pt idx="8">
                  <c:v>0.49206349206349204</c:v>
                </c:pt>
                <c:pt idx="9">
                  <c:v>0.44444444444444442</c:v>
                </c:pt>
                <c:pt idx="10">
                  <c:v>0.47619047619047616</c:v>
                </c:pt>
                <c:pt idx="11">
                  <c:v>0.47619047619047616</c:v>
                </c:pt>
                <c:pt idx="12">
                  <c:v>0.52380952380952384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46389120"/>
        <c:axId val="46854912"/>
      </c:barChart>
      <c:catAx>
        <c:axId val="463891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6854912"/>
        <c:crosses val="autoZero"/>
        <c:auto val="1"/>
        <c:lblAlgn val="ctr"/>
        <c:lblOffset val="100"/>
        <c:noMultiLvlLbl val="0"/>
      </c:catAx>
      <c:valAx>
        <c:axId val="4685491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46389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6CD4AA03-B0F5-4EDE-BF39-53C12308D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88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E7BB584C-AF29-435F-90EA-DCC5F11F7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47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04203-EF3A-442B-977C-F261BB670D7C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36442-F537-4A69-98AD-69FC6159C064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DD4C4E-7395-40D2-AA9F-42401E8CCCAB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5D54BB-130E-45D7-8E19-AE69F59B991C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/>
              <a:t>12</a:t>
            </a:fld>
            <a:endParaRPr lang="en-US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4" tIns="46582" rIns="93164" bIns="46582" anchor="b"/>
          <a:lstStyle/>
          <a:p>
            <a:pPr algn="r" defTabSz="931863"/>
            <a:fld id="{F3BF6040-60FE-4706-922C-CD64AA904888}" type="slidenum">
              <a:rPr lang="en-US" sz="1200">
                <a:solidFill>
                  <a:srgbClr val="000000"/>
                </a:solidFill>
              </a:rPr>
              <a:pPr algn="r" defTabSz="931863"/>
              <a:t>12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24B284-6925-4437-A807-1B5BC139508C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/>
              <a:t>13</a:t>
            </a:fld>
            <a:endParaRPr lang="en-US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284A5D-E26B-47BF-ADCD-6BC3644813C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E3A11-ED92-4129-8232-9DB61B1CE03B}" type="slidenum">
              <a:rPr lang="en-US" smtClean="0">
                <a:latin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C0ED45-C58F-4854-80A6-E9C6599E55FD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20BAB1-1BDF-4668-873F-F488A648198D}" type="slidenum">
              <a:rPr lang="en-US" smtClean="0">
                <a:latin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5E8B84-F7CC-4576-AF5C-425E64C9200C}" type="slidenum">
              <a:rPr lang="en-US" smtClean="0">
                <a:latin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CD634E-8353-40C8-9869-8E4B6E67091A}" type="slidenum">
              <a:rPr lang="en-US" smtClean="0">
                <a:latin typeface="Arial" pitchFamily="34" charset="0"/>
              </a:rPr>
              <a:pPr/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17964-8032-423A-B32D-1718B7658BFA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AF90E1-802D-4368-B87D-E7C83267F677}" type="slidenum">
              <a:rPr lang="en-US" smtClean="0">
                <a:latin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490497-A25A-40DB-86F8-79F60A600B6B}" type="slidenum">
              <a:rPr lang="en-US" smtClean="0">
                <a:latin typeface="Arial" pitchFamily="34" charset="0"/>
              </a:rPr>
              <a:pPr/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3CC65C-B797-473C-9D6D-F9754D56D020}" type="slidenum">
              <a:rPr lang="en-US" smtClean="0">
                <a:latin typeface="Arial" pitchFamily="34" charset="0"/>
              </a:rPr>
              <a:pPr/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38F818-6E78-4C6D-BA04-07C856AFF4A7}" type="slidenum">
              <a:rPr lang="en-US" smtClean="0">
                <a:latin typeface="Arial" pitchFamily="34" charset="0"/>
              </a:rPr>
              <a:pPr/>
              <a:t>23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BFAE8-3E41-44AA-AFC9-E5E1BF2E6C6C}" type="slidenum">
              <a:rPr lang="en-US" smtClean="0">
                <a:latin typeface="Arial" pitchFamily="34" charset="0"/>
              </a:rPr>
              <a:pPr/>
              <a:t>24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32996-41D0-48FB-AFF8-800BF9C8FFA2}" type="slidenum">
              <a:rPr lang="en-US" smtClean="0">
                <a:latin typeface="Arial" pitchFamily="34" charset="0"/>
              </a:rPr>
              <a:pPr/>
              <a:t>25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7A3E9-E73D-422A-B4A6-B57989B518F3}" type="slidenum">
              <a:rPr lang="en-US" smtClean="0">
                <a:latin typeface="Arial" pitchFamily="34" charset="0"/>
              </a:rPr>
              <a:pPr/>
              <a:t>26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9D46E2-3847-45ED-8300-34A936302303}" type="slidenum">
              <a:rPr lang="en-US" smtClean="0">
                <a:latin typeface="Arial" pitchFamily="34" charset="0"/>
              </a:rPr>
              <a:pPr/>
              <a:t>27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54497B-BF33-4371-9DA7-EEC84039E55A}" type="slidenum">
              <a:rPr lang="en-US" smtClean="0">
                <a:latin typeface="Arial" pitchFamily="34" charset="0"/>
              </a:rPr>
              <a:pPr/>
              <a:t>28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56EE48-B555-49E0-9E6A-F20317737FAF}" type="slidenum">
              <a:rPr lang="en-US" smtClean="0">
                <a:latin typeface="Arial" pitchFamily="34" charset="0"/>
              </a:rPr>
              <a:pPr/>
              <a:t>29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5871C02-76CB-4B4D-B234-0436091C3EA2}" type="slidenum">
              <a:rPr lang="en-US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C04E58-A5CF-4507-9199-43AD8CB0D474}" type="slidenum">
              <a:rPr lang="en-US" smtClean="0">
                <a:latin typeface="Arial" pitchFamily="34" charset="0"/>
              </a:rPr>
              <a:pPr/>
              <a:t>30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6A3BC-D9AD-4855-8C98-C3E23C95311A}" type="slidenum">
              <a:rPr lang="en-US" smtClean="0">
                <a:latin typeface="Arial" pitchFamily="34" charset="0"/>
              </a:rPr>
              <a:pPr/>
              <a:t>31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77431-BFA7-4249-8F4C-078E4E20E32E}" type="slidenum">
              <a:rPr lang="en-US" smtClean="0">
                <a:latin typeface="Arial" pitchFamily="34" charset="0"/>
              </a:rPr>
              <a:pPr/>
              <a:t>32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E2998-AC7A-414D-A78D-22EF38471D1A}" type="slidenum">
              <a:rPr lang="en-US" smtClean="0">
                <a:latin typeface="Arial" pitchFamily="34" charset="0"/>
              </a:rPr>
              <a:pPr/>
              <a:t>33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738C13-A17B-42A6-99D4-AB16E92AAF98}" type="slidenum">
              <a:rPr lang="en-US" smtClean="0">
                <a:latin typeface="Arial" pitchFamily="34" charset="0"/>
              </a:rPr>
              <a:pPr/>
              <a:t>34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05004-18E4-4674-AFBE-576E765E29B7}" type="slidenum">
              <a:rPr lang="en-US" smtClean="0">
                <a:latin typeface="Arial" pitchFamily="34" charset="0"/>
              </a:rPr>
              <a:pPr/>
              <a:t>35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248428-4351-4834-BF47-2E08EE53CE82}" type="slidenum">
              <a:rPr lang="en-US" smtClean="0">
                <a:latin typeface="Arial" pitchFamily="34" charset="0"/>
              </a:rPr>
              <a:pPr/>
              <a:t>36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24333-8B81-4258-AA59-A50441BCD9B0}" type="slidenum">
              <a:rPr lang="en-US" smtClean="0">
                <a:latin typeface="Arial" pitchFamily="34" charset="0"/>
              </a:rPr>
              <a:pPr/>
              <a:t>37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71857E-0C6C-4626-947B-681549668866}" type="slidenum">
              <a:rPr lang="en-US" smtClean="0">
                <a:latin typeface="Arial" pitchFamily="34" charset="0"/>
              </a:rPr>
              <a:pPr/>
              <a:t>38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AC3822-3819-41F8-9834-10BF2914E1F2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1E576-D40B-4133-A305-B9BE7C7A5D10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83063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036D26-4639-42F8-9719-D262729C31DC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FFC2A-B209-4FDC-B911-BDC8E4819032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8B1F0EE-374A-44EC-82E7-905AF59D9C4B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9A0D368-43DD-40CD-B7A8-121206B819E4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F2526-953D-4936-B85D-39647F5EA0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965FF-5786-484B-A014-DF0F3EB470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143000"/>
            <a:ext cx="19812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143000"/>
            <a:ext cx="57912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23923-7ED6-46D3-9914-6888624F30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2362200"/>
            <a:ext cx="77724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F68EA-C22D-4F9A-9588-9E4A22463F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2362200"/>
            <a:ext cx="77724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41087-1AF5-4A51-A86F-A715A14D17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B43D8-AFBC-480D-8948-335E1275FD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DA6ED-F45B-46AE-8278-912A4E8D62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29587-96F7-402B-A5CF-60F2CE8162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3CE24-DDFB-47DD-AF5D-5F97144578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F54F9-415D-4762-96E6-5963C00215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B1118-DE5B-41DA-9A38-FA1A9F4A39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2EF5E-F2F4-49E8-A9DF-F5601BF0DD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5B2FD-3B71-4179-BDC1-07B51FF660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F1380-E9C5-4DD3-B7BD-E0F70FFE4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78656-0996-4133-B775-06DEFB1608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8373C-2999-47EC-8763-FC2DF8ADAD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1325" y="203200"/>
            <a:ext cx="2111375" cy="5969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3200"/>
            <a:ext cx="6181725" cy="5969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064D4-1DE6-40CB-B586-53D022B823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9A29D-1060-423E-AA70-F0F4D34792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337F3-E2DF-48FF-8F2E-150A77E71E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5739-FA5A-4DEE-B1FC-390EBBFDC8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AC8FD-76E0-4C7D-B950-D116A5EFB2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C2604-F7E4-4B9A-91BB-CC1BE6CD96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CAD6F-CA3A-4857-9148-80FF8F1BDD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BB01F-5FD4-4FF9-9C26-6075FA61CE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337EE-78E7-4CB2-A969-D2CEFE7986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82835-A8B1-4F56-9948-BD93D57164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E3D4D-E277-4EB4-B894-F49A167572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A8E61-A806-4C29-9424-A69C157A61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1325" y="203200"/>
            <a:ext cx="2111375" cy="5969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3200"/>
            <a:ext cx="6181725" cy="5969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Lkarter@kartercapital.com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2C176-8F44-4FF9-BB59-6CC3381FB3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5D17B-101A-4F76-BA96-D94A34A9B1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CBE1B-D9BC-44B1-9184-F9B6134663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 b="1">
                <a:solidFill>
                  <a:srgbClr val="336699"/>
                </a:solidFill>
              </a:defRPr>
            </a:lvl1pPr>
            <a:lvl2pPr>
              <a:defRPr sz="2800">
                <a:solidFill>
                  <a:srgbClr val="336699"/>
                </a:solidFill>
              </a:defRPr>
            </a:lvl2pPr>
            <a:lvl3pPr>
              <a:defRPr>
                <a:solidFill>
                  <a:srgbClr val="336699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BF5DE-2FA1-41DC-A80C-D4265642F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56741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110D2DD-C382-4D38-B3F1-A7D896DEAF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52400"/>
            <a:ext cx="2590800" cy="701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B8A5A-CC7E-4FAC-B3ED-410FD6323B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13C3A-04D9-4349-8DBC-B55A18BBB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D0A21-9BF7-41F9-A47C-233F84BF4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6AE12-70C2-42E7-8079-E92EEB302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76ADC-A964-4995-8D8F-3BE715F84A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03EC3-B100-46C8-AC35-C6EF64CBA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4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4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43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fld id="{5B5017B2-9544-49E8-A6AA-595745823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47" name="Picture 13" descr="ACA 2010 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1000" y="304800"/>
            <a:ext cx="25146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152400" y="1066800"/>
            <a:ext cx="8839200" cy="0"/>
          </a:xfrm>
          <a:prstGeom prst="line">
            <a:avLst/>
          </a:prstGeom>
          <a:noFill/>
          <a:ln w="127000">
            <a:solidFill>
              <a:srgbClr val="3366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1270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152400" y="6553200"/>
            <a:ext cx="8839200" cy="0"/>
          </a:xfrm>
          <a:prstGeom prst="line">
            <a:avLst/>
          </a:prstGeom>
          <a:noFill/>
          <a:ln w="1270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69988" y="203200"/>
            <a:ext cx="773271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420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4173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0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6638" y="6248400"/>
            <a:ext cx="130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31C7E366-0EFC-4B26-8CFC-E03CDF6845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270" name="Picture 13" descr="AIF 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149350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3" descr="AIF 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149350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69988" y="203200"/>
            <a:ext cx="773271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Date Placeholder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6797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 </a:t>
            </a:r>
            <a:r>
              <a:rPr lang="en-US" dirty="0"/>
              <a:t>Lkarter@kartercapital.com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6638" y="6248400"/>
            <a:ext cx="1300162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B207D4C9-5FAA-467B-A2E4-0AC29B8456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295" name="Picture 7" descr="ACA 2010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37000" y="6262688"/>
            <a:ext cx="18859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43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6E966116-C2E9-4B20-AE41-5C2BFA157A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6391" name="Picture 13" descr="ACA 2010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25146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6" name="Line 24"/>
          <p:cNvSpPr>
            <a:spLocks noChangeShapeType="1"/>
          </p:cNvSpPr>
          <p:nvPr userDrawn="1"/>
        </p:nvSpPr>
        <p:spPr bwMode="auto">
          <a:xfrm>
            <a:off x="152400" y="1066800"/>
            <a:ext cx="8839200" cy="0"/>
          </a:xfrm>
          <a:prstGeom prst="line">
            <a:avLst/>
          </a:prstGeom>
          <a:noFill/>
          <a:ln w="127000">
            <a:solidFill>
              <a:srgbClr val="3366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97" name="Line 25"/>
          <p:cNvSpPr>
            <a:spLocks noChangeShapeType="1"/>
          </p:cNvSpPr>
          <p:nvPr userDrawn="1"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1270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98" name="Line 26"/>
          <p:cNvSpPr>
            <a:spLocks noChangeShapeType="1"/>
          </p:cNvSpPr>
          <p:nvPr userDrawn="1"/>
        </p:nvSpPr>
        <p:spPr bwMode="auto">
          <a:xfrm>
            <a:off x="152400" y="6553200"/>
            <a:ext cx="8839200" cy="0"/>
          </a:xfrm>
          <a:prstGeom prst="line">
            <a:avLst/>
          </a:prstGeom>
          <a:noFill/>
          <a:ln w="1270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6395" name="Picture 27" descr="SVBBank Logo Approve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320675"/>
            <a:ext cx="2514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43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3C7092D0-4EFF-4F64-BECF-AC2FF73600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7415" name="Picture 13" descr="ACA 2010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25146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6" name="Line 24"/>
          <p:cNvSpPr>
            <a:spLocks noChangeShapeType="1"/>
          </p:cNvSpPr>
          <p:nvPr userDrawn="1"/>
        </p:nvSpPr>
        <p:spPr bwMode="auto">
          <a:xfrm>
            <a:off x="152400" y="1066800"/>
            <a:ext cx="8839200" cy="0"/>
          </a:xfrm>
          <a:prstGeom prst="line">
            <a:avLst/>
          </a:prstGeom>
          <a:noFill/>
          <a:ln w="127000">
            <a:solidFill>
              <a:srgbClr val="3366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97" name="Line 25"/>
          <p:cNvSpPr>
            <a:spLocks noChangeShapeType="1"/>
          </p:cNvSpPr>
          <p:nvPr userDrawn="1"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1270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98" name="Line 26"/>
          <p:cNvSpPr>
            <a:spLocks noChangeShapeType="1"/>
          </p:cNvSpPr>
          <p:nvPr userDrawn="1"/>
        </p:nvSpPr>
        <p:spPr bwMode="auto">
          <a:xfrm>
            <a:off x="152400" y="6553200"/>
            <a:ext cx="8839200" cy="0"/>
          </a:xfrm>
          <a:prstGeom prst="line">
            <a:avLst/>
          </a:prstGeom>
          <a:noFill/>
          <a:ln w="1270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7419" name="Picture 27" descr="SVBBank Logo Approve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320675"/>
            <a:ext cx="2514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43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336699"/>
                </a:solidFill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336699"/>
                </a:solidFill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336699"/>
                </a:solidFill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38BE0F73-12C3-456D-8FE3-1FB9B11FDA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13" descr="ACA 2010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25146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24"/>
          <p:cNvSpPr>
            <a:spLocks noChangeShapeType="1"/>
          </p:cNvSpPr>
          <p:nvPr userDrawn="1"/>
        </p:nvSpPr>
        <p:spPr bwMode="auto">
          <a:xfrm>
            <a:off x="152400" y="1066800"/>
            <a:ext cx="8839200" cy="0"/>
          </a:xfrm>
          <a:prstGeom prst="line">
            <a:avLst/>
          </a:prstGeom>
          <a:noFill/>
          <a:ln w="1270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33" name="Line 25"/>
          <p:cNvSpPr>
            <a:spLocks noChangeShapeType="1"/>
          </p:cNvSpPr>
          <p:nvPr userDrawn="1"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1270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34" name="Line 26"/>
          <p:cNvSpPr>
            <a:spLocks noChangeShapeType="1"/>
          </p:cNvSpPr>
          <p:nvPr userDrawn="1"/>
        </p:nvSpPr>
        <p:spPr bwMode="auto">
          <a:xfrm>
            <a:off x="152400" y="6553200"/>
            <a:ext cx="8839200" cy="0"/>
          </a:xfrm>
          <a:prstGeom prst="line">
            <a:avLst/>
          </a:prstGeom>
          <a:noFill/>
          <a:ln w="1270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6699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6699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6699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6699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3366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3366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3366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43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6F07B041-8695-447D-9532-9F4B8E92581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3319" name="Picture 13" descr="ACA 2010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25146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6" name="Line 24"/>
          <p:cNvSpPr>
            <a:spLocks noChangeShapeType="1"/>
          </p:cNvSpPr>
          <p:nvPr userDrawn="1"/>
        </p:nvSpPr>
        <p:spPr bwMode="auto">
          <a:xfrm>
            <a:off x="152400" y="1066800"/>
            <a:ext cx="8839200" cy="0"/>
          </a:xfrm>
          <a:prstGeom prst="line">
            <a:avLst/>
          </a:prstGeom>
          <a:noFill/>
          <a:ln w="127000">
            <a:solidFill>
              <a:srgbClr val="3366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97" name="Line 25"/>
          <p:cNvSpPr>
            <a:spLocks noChangeShapeType="1"/>
          </p:cNvSpPr>
          <p:nvPr userDrawn="1"/>
        </p:nvSpPr>
        <p:spPr bwMode="auto">
          <a:xfrm>
            <a:off x="152400" y="6705600"/>
            <a:ext cx="8839200" cy="0"/>
          </a:xfrm>
          <a:prstGeom prst="line">
            <a:avLst/>
          </a:prstGeom>
          <a:noFill/>
          <a:ln w="1270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98" name="Line 26"/>
          <p:cNvSpPr>
            <a:spLocks noChangeShapeType="1"/>
          </p:cNvSpPr>
          <p:nvPr userDrawn="1"/>
        </p:nvSpPr>
        <p:spPr bwMode="auto">
          <a:xfrm>
            <a:off x="152400" y="6553200"/>
            <a:ext cx="8839200" cy="0"/>
          </a:xfrm>
          <a:prstGeom prst="line">
            <a:avLst/>
          </a:prstGeom>
          <a:noFill/>
          <a:ln w="1270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6699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tags" Target="../tags/tag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Excel_97-2003_Worksheet2.xls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tags" Target="../tags/tag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Excel_97-2003_Worksheet3.xls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9.xml"/><Relationship Id="rId1" Type="http://schemas.openxmlformats.org/officeDocument/2006/relationships/tags" Target="../tags/tag3.xml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6.emf"/><Relationship Id="rId4" Type="http://schemas.openxmlformats.org/officeDocument/2006/relationships/oleObject" Target="../embeddings/Microsoft_Excel_97-2003_Worksheet4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7.emf"/><Relationship Id="rId4" Type="http://schemas.openxmlformats.org/officeDocument/2006/relationships/oleObject" Target="../embeddings/Microsoft_Excel_97-2003_Worksheet5.xls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ban.org/" TargetMode="External"/><Relationship Id="rId3" Type="http://schemas.openxmlformats.org/officeDocument/2006/relationships/hyperlink" Target="http://www.vfinance.com/" TargetMode="External"/><Relationship Id="rId7" Type="http://schemas.openxmlformats.org/officeDocument/2006/relationships/hyperlink" Target="http://www.bbaa.org/uk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undinguniverse.com/" TargetMode="External"/><Relationship Id="rId5" Type="http://schemas.openxmlformats.org/officeDocument/2006/relationships/hyperlink" Target="http://www.gensx.com/" TargetMode="External"/><Relationship Id="rId10" Type="http://schemas.openxmlformats.org/officeDocument/2006/relationships/hyperlink" Target="http://www.angelcapitalassociation.org/" TargetMode="External"/><Relationship Id="rId4" Type="http://schemas.openxmlformats.org/officeDocument/2006/relationships/hyperlink" Target="http://activecapital.org/" TargetMode="External"/><Relationship Id="rId9" Type="http://schemas.openxmlformats.org/officeDocument/2006/relationships/hyperlink" Target="http://www.angelcapitaleducation.org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1.xls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repreneurship.org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c.com/guides/write_biz_plan/20660.html" TargetMode="External"/><Relationship Id="rId5" Type="http://schemas.openxmlformats.org/officeDocument/2006/relationships/hyperlink" Target="http://www.fasttrac.org/" TargetMode="External"/><Relationship Id="rId4" Type="http://schemas.openxmlformats.org/officeDocument/2006/relationships/hyperlink" Target="http://www.sba.gov/starting_business/index.htm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8.emf"/><Relationship Id="rId4" Type="http://schemas.openxmlformats.org/officeDocument/2006/relationships/oleObject" Target="../embeddings/Microsoft_Excel_97-2003_Worksheet6.xls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repreneurship.org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hyperlink" Target="http://www.angelresourceinstitute.org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mhudson@angelcapitalassociation.org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ngelcapitalassociation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sco.com/" TargetMode="External"/><Relationship Id="rId13" Type="http://schemas.openxmlformats.org/officeDocument/2006/relationships/hyperlink" Target="http://www.greendotcorp.com/index.htm" TargetMode="External"/><Relationship Id="rId18" Type="http://schemas.openxmlformats.org/officeDocument/2006/relationships/image" Target="../media/image19.png"/><Relationship Id="rId3" Type="http://schemas.openxmlformats.org/officeDocument/2006/relationships/image" Target="../media/image9.png"/><Relationship Id="rId21" Type="http://schemas.openxmlformats.org/officeDocument/2006/relationships/image" Target="../media/image21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7.jpeg"/><Relationship Id="rId20" Type="http://schemas.openxmlformats.org/officeDocument/2006/relationships/hyperlink" Target="http://www.bitpipe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mazon.com/ref=topnav_gw_gw/103-9523706-2134256" TargetMode="External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6.png"/><Relationship Id="rId10" Type="http://schemas.openxmlformats.org/officeDocument/2006/relationships/hyperlink" Target="http://www.costco.com/Home.aspx?cm_re=1-_-Top_Left_Nav-_-Top_logo" TargetMode="External"/><Relationship Id="rId19" Type="http://schemas.openxmlformats.org/officeDocument/2006/relationships/image" Target="../media/image20.jpeg"/><Relationship Id="rId4" Type="http://schemas.openxmlformats.org/officeDocument/2006/relationships/hyperlink" Target="http://www.alcoa.com/global/en/home.asp" TargetMode="External"/><Relationship Id="rId9" Type="http://schemas.openxmlformats.org/officeDocument/2006/relationships/image" Target="../media/image12.png"/><Relationship Id="rId14" Type="http://schemas.openxmlformats.org/officeDocument/2006/relationships/image" Target="../media/image15.png"/><Relationship Id="rId22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0125" y="1828800"/>
            <a:ext cx="7008813" cy="3357563"/>
          </a:xfrm>
        </p:spPr>
        <p:txBody>
          <a:bodyPr/>
          <a:lstStyle/>
          <a:p>
            <a:pPr algn="ctr">
              <a:buFontTx/>
              <a:buNone/>
            </a:pPr>
            <a:endParaRPr lang="en-US" b="1" smtClean="0"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4000" b="1" smtClean="0">
                <a:cs typeface="Times New Roman" pitchFamily="18" charset="0"/>
              </a:rPr>
              <a:t>Important Things for Entrepreneurs to Know about Angel Investors</a:t>
            </a:r>
          </a:p>
          <a:p>
            <a:pPr algn="ctr">
              <a:buFontTx/>
              <a:buNone/>
            </a:pPr>
            <a:endParaRPr lang="en-US" b="1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57213" y="1096963"/>
            <a:ext cx="8037512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b="1">
                <a:solidFill>
                  <a:schemeClr val="bg2"/>
                </a:solidFill>
                <a:latin typeface="Arial Narrow" pitchFamily="34" charset="0"/>
              </a:rPr>
              <a:t>One Premise on Angel Groups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85800" y="2286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Creating new class of investor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Entrepreneur-friendly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Developing sophistication/ excellent processes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Growing geographic diversity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Market efficiencies developing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Entrepreneurs can locate more easily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Investors get better quality deal flow, while individuals maintain anonymity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Building partnerships with other angel groups and VC community for follow-on funding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Beginning to close capital gap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36550" y="1157288"/>
            <a:ext cx="778827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chemeClr val="bg2"/>
                </a:solidFill>
                <a:latin typeface="Arial Narrow" pitchFamily="34" charset="0"/>
              </a:rPr>
              <a:t>Angel Organizations Can Help Fill Capital Gap</a:t>
            </a:r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200025" y="2670175"/>
            <a:ext cx="8686800" cy="3024188"/>
            <a:chOff x="-3" y="-3"/>
            <a:chExt cx="4669" cy="1905"/>
          </a:xfrm>
        </p:grpSpPr>
        <p:grpSp>
          <p:nvGrpSpPr>
            <p:cNvPr id="37892" name="Group 4"/>
            <p:cNvGrpSpPr>
              <a:grpSpLocks/>
            </p:cNvGrpSpPr>
            <p:nvPr/>
          </p:nvGrpSpPr>
          <p:grpSpPr bwMode="auto">
            <a:xfrm>
              <a:off x="0" y="0"/>
              <a:ext cx="4663" cy="1899"/>
              <a:chOff x="0" y="0"/>
              <a:chExt cx="4663" cy="1899"/>
            </a:xfrm>
          </p:grpSpPr>
          <p:grpSp>
            <p:nvGrpSpPr>
              <p:cNvPr id="37894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690" cy="518"/>
                <a:chOff x="0" y="0"/>
                <a:chExt cx="690" cy="518"/>
              </a:xfrm>
            </p:grpSpPr>
            <p:sp>
              <p:nvSpPr>
                <p:cNvPr id="37934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60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>
                      <a:cs typeface="Arial" pitchFamily="34" charset="0"/>
                    </a:rPr>
                    <a:t>Stage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35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9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895" name="Group 8"/>
              <p:cNvGrpSpPr>
                <a:grpSpLocks/>
              </p:cNvGrpSpPr>
              <p:nvPr/>
            </p:nvGrpSpPr>
            <p:grpSpPr bwMode="auto">
              <a:xfrm>
                <a:off x="690" y="0"/>
                <a:ext cx="650" cy="518"/>
                <a:chOff x="690" y="0"/>
                <a:chExt cx="650" cy="518"/>
              </a:xfrm>
            </p:grpSpPr>
            <p:sp>
              <p:nvSpPr>
                <p:cNvPr id="37932" name="Rectangle 9"/>
                <p:cNvSpPr>
                  <a:spLocks noChangeArrowheads="1"/>
                </p:cNvSpPr>
                <p:nvPr/>
              </p:nvSpPr>
              <p:spPr bwMode="auto">
                <a:xfrm>
                  <a:off x="733" y="0"/>
                  <a:ext cx="56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>
                      <a:cs typeface="Arial" pitchFamily="34" charset="0"/>
                    </a:rPr>
                    <a:t>Pre-Seed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33" name="Rectangle 10"/>
                <p:cNvSpPr>
                  <a:spLocks noChangeArrowheads="1"/>
                </p:cNvSpPr>
                <p:nvPr/>
              </p:nvSpPr>
              <p:spPr bwMode="auto">
                <a:xfrm>
                  <a:off x="690" y="0"/>
                  <a:ext cx="65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896" name="Group 11"/>
              <p:cNvGrpSpPr>
                <a:grpSpLocks/>
              </p:cNvGrpSpPr>
              <p:nvPr/>
            </p:nvGrpSpPr>
            <p:grpSpPr bwMode="auto">
              <a:xfrm>
                <a:off x="1340" y="0"/>
                <a:ext cx="731" cy="518"/>
                <a:chOff x="1340" y="0"/>
                <a:chExt cx="731" cy="518"/>
              </a:xfrm>
            </p:grpSpPr>
            <p:sp>
              <p:nvSpPr>
                <p:cNvPr id="37930" name="Rectangle 12"/>
                <p:cNvSpPr>
                  <a:spLocks noChangeArrowheads="1"/>
                </p:cNvSpPr>
                <p:nvPr/>
              </p:nvSpPr>
              <p:spPr bwMode="auto">
                <a:xfrm>
                  <a:off x="1383" y="0"/>
                  <a:ext cx="645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>
                      <a:cs typeface="Arial" pitchFamily="34" charset="0"/>
                    </a:rPr>
                    <a:t>Seed/Start-Up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31" name="Rectangle 13"/>
                <p:cNvSpPr>
                  <a:spLocks noChangeArrowheads="1"/>
                </p:cNvSpPr>
                <p:nvPr/>
              </p:nvSpPr>
              <p:spPr bwMode="auto">
                <a:xfrm>
                  <a:off x="1340" y="0"/>
                  <a:ext cx="73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897" name="Group 14"/>
              <p:cNvGrpSpPr>
                <a:grpSpLocks/>
              </p:cNvGrpSpPr>
              <p:nvPr/>
            </p:nvGrpSpPr>
            <p:grpSpPr bwMode="auto">
              <a:xfrm>
                <a:off x="2071" y="0"/>
                <a:ext cx="1253" cy="1899"/>
                <a:chOff x="2071" y="0"/>
                <a:chExt cx="1253" cy="1899"/>
              </a:xfrm>
            </p:grpSpPr>
            <p:sp>
              <p:nvSpPr>
                <p:cNvPr id="37928" name="Rectangle 15"/>
                <p:cNvSpPr>
                  <a:spLocks noChangeArrowheads="1"/>
                </p:cNvSpPr>
                <p:nvPr/>
              </p:nvSpPr>
              <p:spPr bwMode="auto">
                <a:xfrm>
                  <a:off x="2114" y="0"/>
                  <a:ext cx="1167" cy="18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cs typeface="Arial" pitchFamily="34" charset="0"/>
                    </a:rPr>
                    <a:t> 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cs typeface="Arial" pitchFamily="34" charset="0"/>
                  </a:endParaRPr>
                </a:p>
                <a:p>
                  <a:pPr algn="ctr"/>
                  <a:endParaRPr lang="en-US" sz="1400">
                    <a:cs typeface="Arial" pitchFamily="34" charset="0"/>
                  </a:endParaRPr>
                </a:p>
                <a:p>
                  <a:pPr algn="ctr"/>
                  <a:endParaRPr lang="en-US" sz="1400">
                    <a:cs typeface="Arial" pitchFamily="34" charset="0"/>
                  </a:endParaRPr>
                </a:p>
                <a:p>
                  <a:pPr algn="ctr"/>
                  <a:r>
                    <a:rPr lang="en-US" sz="1400">
                      <a:solidFill>
                        <a:srgbClr val="CC3300"/>
                      </a:solidFill>
                      <a:cs typeface="Arial" pitchFamily="34" charset="0"/>
                    </a:rPr>
                    <a:t> </a:t>
                  </a:r>
                  <a:endParaRPr lang="en-US" sz="1400">
                    <a:solidFill>
                      <a:srgbClr val="CC33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 b="1">
                      <a:solidFill>
                        <a:srgbClr val="CC3300"/>
                      </a:solidFill>
                      <a:cs typeface="Arial" pitchFamily="34" charset="0"/>
                    </a:rPr>
                    <a:t>Funding Gap between $500,000 and $2,000,000/$5,000,000</a:t>
                  </a:r>
                </a:p>
                <a:p>
                  <a:pPr algn="ctr"/>
                  <a:r>
                    <a:rPr lang="en-US" sz="1400">
                      <a:cs typeface="Arial" pitchFamily="34" charset="0"/>
                    </a:rPr>
                    <a:t>(depending on region)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29" name="Rectangle 16"/>
                <p:cNvSpPr>
                  <a:spLocks noChangeArrowheads="1"/>
                </p:cNvSpPr>
                <p:nvPr/>
              </p:nvSpPr>
              <p:spPr bwMode="auto">
                <a:xfrm>
                  <a:off x="2071" y="0"/>
                  <a:ext cx="1253" cy="18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898" name="Group 17"/>
              <p:cNvGrpSpPr>
                <a:grpSpLocks/>
              </p:cNvGrpSpPr>
              <p:nvPr/>
            </p:nvGrpSpPr>
            <p:grpSpPr bwMode="auto">
              <a:xfrm>
                <a:off x="3324" y="0"/>
                <a:ext cx="671" cy="518"/>
                <a:chOff x="3324" y="0"/>
                <a:chExt cx="671" cy="518"/>
              </a:xfrm>
            </p:grpSpPr>
            <p:sp>
              <p:nvSpPr>
                <p:cNvPr id="37926" name="Rectangle 18"/>
                <p:cNvSpPr>
                  <a:spLocks noChangeArrowheads="1"/>
                </p:cNvSpPr>
                <p:nvPr/>
              </p:nvSpPr>
              <p:spPr bwMode="auto">
                <a:xfrm>
                  <a:off x="3367" y="0"/>
                  <a:ext cx="585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>
                      <a:cs typeface="Arial" pitchFamily="34" charset="0"/>
                    </a:rPr>
                    <a:t>Early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27" name="Rectangle 19"/>
                <p:cNvSpPr>
                  <a:spLocks noChangeArrowheads="1"/>
                </p:cNvSpPr>
                <p:nvPr/>
              </p:nvSpPr>
              <p:spPr bwMode="auto">
                <a:xfrm>
                  <a:off x="3324" y="0"/>
                  <a:ext cx="67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899" name="Group 20"/>
              <p:cNvGrpSpPr>
                <a:grpSpLocks/>
              </p:cNvGrpSpPr>
              <p:nvPr/>
            </p:nvGrpSpPr>
            <p:grpSpPr bwMode="auto">
              <a:xfrm>
                <a:off x="3995" y="0"/>
                <a:ext cx="668" cy="518"/>
                <a:chOff x="3995" y="0"/>
                <a:chExt cx="668" cy="518"/>
              </a:xfrm>
            </p:grpSpPr>
            <p:sp>
              <p:nvSpPr>
                <p:cNvPr id="37924" name="Rectangle 21"/>
                <p:cNvSpPr>
                  <a:spLocks noChangeArrowheads="1"/>
                </p:cNvSpPr>
                <p:nvPr/>
              </p:nvSpPr>
              <p:spPr bwMode="auto">
                <a:xfrm>
                  <a:off x="4038" y="0"/>
                  <a:ext cx="58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>
                      <a:cs typeface="Arial" pitchFamily="34" charset="0"/>
                    </a:rPr>
                    <a:t>Later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25" name="Rectangle 22"/>
                <p:cNvSpPr>
                  <a:spLocks noChangeArrowheads="1"/>
                </p:cNvSpPr>
                <p:nvPr/>
              </p:nvSpPr>
              <p:spPr bwMode="auto">
                <a:xfrm>
                  <a:off x="3995" y="0"/>
                  <a:ext cx="66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00" name="Group 23"/>
              <p:cNvGrpSpPr>
                <a:grpSpLocks/>
              </p:cNvGrpSpPr>
              <p:nvPr/>
            </p:nvGrpSpPr>
            <p:grpSpPr bwMode="auto">
              <a:xfrm>
                <a:off x="0" y="518"/>
                <a:ext cx="690" cy="748"/>
                <a:chOff x="0" y="518"/>
                <a:chExt cx="690" cy="748"/>
              </a:xfrm>
            </p:grpSpPr>
            <p:sp>
              <p:nvSpPr>
                <p:cNvPr id="37922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518"/>
                  <a:ext cx="604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cs typeface="Arial" pitchFamily="34" charset="0"/>
                    </a:rPr>
                    <a:t>Source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23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690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01" name="Group 26"/>
              <p:cNvGrpSpPr>
                <a:grpSpLocks/>
              </p:cNvGrpSpPr>
              <p:nvPr/>
            </p:nvGrpSpPr>
            <p:grpSpPr bwMode="auto">
              <a:xfrm>
                <a:off x="690" y="518"/>
                <a:ext cx="650" cy="748"/>
                <a:chOff x="690" y="518"/>
                <a:chExt cx="650" cy="748"/>
              </a:xfrm>
            </p:grpSpPr>
            <p:sp>
              <p:nvSpPr>
                <p:cNvPr id="37920" name="Rectangle 27"/>
                <p:cNvSpPr>
                  <a:spLocks noChangeArrowheads="1"/>
                </p:cNvSpPr>
                <p:nvPr/>
              </p:nvSpPr>
              <p:spPr bwMode="auto">
                <a:xfrm>
                  <a:off x="733" y="518"/>
                  <a:ext cx="564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cs typeface="Arial" pitchFamily="34" charset="0"/>
                    </a:rPr>
                    <a:t>Founders, Friends and Family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21" name="Rectangle 28"/>
                <p:cNvSpPr>
                  <a:spLocks noChangeArrowheads="1"/>
                </p:cNvSpPr>
                <p:nvPr/>
              </p:nvSpPr>
              <p:spPr bwMode="auto">
                <a:xfrm>
                  <a:off x="690" y="518"/>
                  <a:ext cx="650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02" name="Group 29"/>
              <p:cNvGrpSpPr>
                <a:grpSpLocks/>
              </p:cNvGrpSpPr>
              <p:nvPr/>
            </p:nvGrpSpPr>
            <p:grpSpPr bwMode="auto">
              <a:xfrm>
                <a:off x="1340" y="518"/>
                <a:ext cx="731" cy="748"/>
                <a:chOff x="1340" y="518"/>
                <a:chExt cx="731" cy="748"/>
              </a:xfrm>
            </p:grpSpPr>
            <p:sp>
              <p:nvSpPr>
                <p:cNvPr id="37918" name="Rectangle 30"/>
                <p:cNvSpPr>
                  <a:spLocks noChangeArrowheads="1"/>
                </p:cNvSpPr>
                <p:nvPr/>
              </p:nvSpPr>
              <p:spPr bwMode="auto">
                <a:xfrm>
                  <a:off x="1383" y="518"/>
                  <a:ext cx="645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cs typeface="Arial" pitchFamily="34" charset="0"/>
                    </a:rPr>
                    <a:t> 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>
                      <a:cs typeface="Arial" pitchFamily="34" charset="0"/>
                    </a:rPr>
                    <a:t>Individual Angels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19" name="Rectangle 31"/>
                <p:cNvSpPr>
                  <a:spLocks noChangeArrowheads="1"/>
                </p:cNvSpPr>
                <p:nvPr/>
              </p:nvSpPr>
              <p:spPr bwMode="auto">
                <a:xfrm>
                  <a:off x="1340" y="518"/>
                  <a:ext cx="731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03" name="Group 32"/>
              <p:cNvGrpSpPr>
                <a:grpSpLocks/>
              </p:cNvGrpSpPr>
              <p:nvPr/>
            </p:nvGrpSpPr>
            <p:grpSpPr bwMode="auto">
              <a:xfrm>
                <a:off x="3324" y="518"/>
                <a:ext cx="1339" cy="748"/>
                <a:chOff x="3324" y="518"/>
                <a:chExt cx="1339" cy="748"/>
              </a:xfrm>
            </p:grpSpPr>
            <p:sp>
              <p:nvSpPr>
                <p:cNvPr id="37916" name="Rectangle 33"/>
                <p:cNvSpPr>
                  <a:spLocks noChangeArrowheads="1"/>
                </p:cNvSpPr>
                <p:nvPr/>
              </p:nvSpPr>
              <p:spPr bwMode="auto">
                <a:xfrm>
                  <a:off x="3367" y="518"/>
                  <a:ext cx="1253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cs typeface="Arial" pitchFamily="34" charset="0"/>
                    </a:rPr>
                    <a:t> 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cs typeface="Arial" pitchFamily="34" charset="0"/>
                  </a:endParaRPr>
                </a:p>
                <a:p>
                  <a:pPr algn="ctr"/>
                  <a:r>
                    <a:rPr lang="en-US" sz="1400">
                      <a:cs typeface="Arial" pitchFamily="34" charset="0"/>
                    </a:rPr>
                    <a:t>Venture Funds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17" name="Rectangle 34"/>
                <p:cNvSpPr>
                  <a:spLocks noChangeArrowheads="1"/>
                </p:cNvSpPr>
                <p:nvPr/>
              </p:nvSpPr>
              <p:spPr bwMode="auto">
                <a:xfrm>
                  <a:off x="3324" y="518"/>
                  <a:ext cx="1339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04" name="Group 35"/>
              <p:cNvGrpSpPr>
                <a:grpSpLocks/>
              </p:cNvGrpSpPr>
              <p:nvPr/>
            </p:nvGrpSpPr>
            <p:grpSpPr bwMode="auto">
              <a:xfrm>
                <a:off x="0" y="1266"/>
                <a:ext cx="690" cy="633"/>
                <a:chOff x="0" y="1266"/>
                <a:chExt cx="690" cy="633"/>
              </a:xfrm>
            </p:grpSpPr>
            <p:sp>
              <p:nvSpPr>
                <p:cNvPr id="37914" name="Rectangle 36"/>
                <p:cNvSpPr>
                  <a:spLocks noChangeArrowheads="1"/>
                </p:cNvSpPr>
                <p:nvPr/>
              </p:nvSpPr>
              <p:spPr bwMode="auto">
                <a:xfrm>
                  <a:off x="43" y="1266"/>
                  <a:ext cx="604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cs typeface="Arial" pitchFamily="34" charset="0"/>
                    </a:rPr>
                    <a:t>Investment 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r>
                    <a:rPr lang="en-US" sz="1400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15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266"/>
                  <a:ext cx="69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05" name="Group 38"/>
              <p:cNvGrpSpPr>
                <a:grpSpLocks/>
              </p:cNvGrpSpPr>
              <p:nvPr/>
            </p:nvGrpSpPr>
            <p:grpSpPr bwMode="auto">
              <a:xfrm>
                <a:off x="690" y="1266"/>
                <a:ext cx="650" cy="633"/>
                <a:chOff x="690" y="1266"/>
                <a:chExt cx="650" cy="633"/>
              </a:xfrm>
            </p:grpSpPr>
            <p:sp>
              <p:nvSpPr>
                <p:cNvPr id="37912" name="Rectangle 39"/>
                <p:cNvSpPr>
                  <a:spLocks noChangeArrowheads="1"/>
                </p:cNvSpPr>
                <p:nvPr/>
              </p:nvSpPr>
              <p:spPr bwMode="auto">
                <a:xfrm>
                  <a:off x="733" y="1266"/>
                  <a:ext cx="564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cs typeface="Arial" pitchFamily="34" charset="0"/>
                    </a:rPr>
                    <a:t>$25,000 to $100,000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13" name="Rectangle 40"/>
                <p:cNvSpPr>
                  <a:spLocks noChangeArrowheads="1"/>
                </p:cNvSpPr>
                <p:nvPr/>
              </p:nvSpPr>
              <p:spPr bwMode="auto">
                <a:xfrm>
                  <a:off x="690" y="1266"/>
                  <a:ext cx="650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06" name="Group 41"/>
              <p:cNvGrpSpPr>
                <a:grpSpLocks/>
              </p:cNvGrpSpPr>
              <p:nvPr/>
            </p:nvGrpSpPr>
            <p:grpSpPr bwMode="auto">
              <a:xfrm>
                <a:off x="1340" y="1266"/>
                <a:ext cx="731" cy="633"/>
                <a:chOff x="1340" y="1266"/>
                <a:chExt cx="731" cy="633"/>
              </a:xfrm>
            </p:grpSpPr>
            <p:sp>
              <p:nvSpPr>
                <p:cNvPr id="37910" name="Rectangle 42"/>
                <p:cNvSpPr>
                  <a:spLocks noChangeArrowheads="1"/>
                </p:cNvSpPr>
                <p:nvPr/>
              </p:nvSpPr>
              <p:spPr bwMode="auto">
                <a:xfrm>
                  <a:off x="1383" y="1266"/>
                  <a:ext cx="645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cs typeface="Arial" pitchFamily="34" charset="0"/>
                    </a:rPr>
                    <a:t>$100,000 to $500,000 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11" name="Rectangle 43"/>
                <p:cNvSpPr>
                  <a:spLocks noChangeArrowheads="1"/>
                </p:cNvSpPr>
                <p:nvPr/>
              </p:nvSpPr>
              <p:spPr bwMode="auto">
                <a:xfrm>
                  <a:off x="1340" y="1266"/>
                  <a:ext cx="731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07" name="Group 44"/>
              <p:cNvGrpSpPr>
                <a:grpSpLocks/>
              </p:cNvGrpSpPr>
              <p:nvPr/>
            </p:nvGrpSpPr>
            <p:grpSpPr bwMode="auto">
              <a:xfrm>
                <a:off x="3324" y="1266"/>
                <a:ext cx="1339" cy="633"/>
                <a:chOff x="3324" y="1266"/>
                <a:chExt cx="1339" cy="633"/>
              </a:xfrm>
            </p:grpSpPr>
            <p:sp>
              <p:nvSpPr>
                <p:cNvPr id="37908" name="Rectangle 45"/>
                <p:cNvSpPr>
                  <a:spLocks noChangeArrowheads="1"/>
                </p:cNvSpPr>
                <p:nvPr/>
              </p:nvSpPr>
              <p:spPr bwMode="auto">
                <a:xfrm>
                  <a:off x="3367" y="1266"/>
                  <a:ext cx="1253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>
                      <a:cs typeface="Arial" pitchFamily="34" charset="0"/>
                    </a:rPr>
                    <a:t>$2,000,000/$5,000,000 and up</a:t>
                  </a:r>
                  <a:endParaRPr lang="en-US" sz="14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>
                    <a:latin typeface="Times New Roman" pitchFamily="18" charset="0"/>
                  </a:endParaRPr>
                </a:p>
              </p:txBody>
            </p:sp>
            <p:sp>
              <p:nvSpPr>
                <p:cNvPr id="37909" name="Rectangle 46"/>
                <p:cNvSpPr>
                  <a:spLocks noChangeArrowheads="1"/>
                </p:cNvSpPr>
                <p:nvPr/>
              </p:nvSpPr>
              <p:spPr bwMode="auto">
                <a:xfrm>
                  <a:off x="3324" y="1266"/>
                  <a:ext cx="1339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7893" name="Rectangle 47"/>
            <p:cNvSpPr>
              <a:spLocks noChangeArrowheads="1"/>
            </p:cNvSpPr>
            <p:nvPr/>
          </p:nvSpPr>
          <p:spPr bwMode="auto">
            <a:xfrm>
              <a:off x="-3" y="-3"/>
              <a:ext cx="4669" cy="1905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990600"/>
            <a:ext cx="8534400" cy="838200"/>
          </a:xfrm>
        </p:spPr>
        <p:txBody>
          <a:bodyPr/>
          <a:lstStyle/>
          <a:p>
            <a:r>
              <a:rPr lang="en-US" sz="3400" smtClean="0"/>
              <a:t>Average Total Investments Per Group – 2009</a:t>
            </a:r>
            <a:endParaRPr lang="en-US" sz="2400" smtClean="0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6477000" y="6183313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Percent of Groups</a:t>
            </a: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228600" y="61722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336699"/>
                </a:solidFill>
                <a:latin typeface="Arial Narrow" pitchFamily="34" charset="0"/>
              </a:rPr>
              <a:t>Source:  ACA-SVB Confidence Survey – March, 2010</a:t>
            </a: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533400" y="1873250"/>
          <a:ext cx="7766050" cy="434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Worksheet" r:id="rId5" imgW="9382049" imgH="6686702" progId="Excel.Sheet.8">
                  <p:embed/>
                </p:oleObj>
              </mc:Choice>
              <mc:Fallback>
                <p:oleObj name="Worksheet" r:id="rId5" imgW="9382049" imgH="6686702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73250"/>
                        <a:ext cx="7766050" cy="434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606425" y="1377950"/>
          <a:ext cx="7466013" cy="533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5" imgW="3800551" imgH="2714549" progId="Excel.Sheet.8">
                  <p:embed/>
                </p:oleObj>
              </mc:Choice>
              <mc:Fallback>
                <p:oleObj name="Chart" r:id="rId5" imgW="3800551" imgH="2714549" progId="Excel.Sheet.8">
                  <p:embed/>
                  <p:pic>
                    <p:nvPicPr>
                      <p:cNvPr id="0" name="Content Placeholder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1377950"/>
                        <a:ext cx="7466013" cy="533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Title 1"/>
          <p:cNvSpPr txBox="1">
            <a:spLocks/>
          </p:cNvSpPr>
          <p:nvPr/>
        </p:nvSpPr>
        <p:spPr bwMode="auto">
          <a:xfrm>
            <a:off x="304800" y="1066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3600" b="1">
                <a:solidFill>
                  <a:srgbClr val="336699"/>
                </a:solidFill>
                <a:latin typeface="Arial Narrow" pitchFamily="34" charset="0"/>
              </a:rPr>
              <a:t>Preferred Deal Terms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010400" y="5486400"/>
            <a:ext cx="193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Percent of Groups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152400" y="6186488"/>
            <a:ext cx="541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336699"/>
                </a:solidFill>
                <a:latin typeface="Arial Narrow" pitchFamily="34" charset="0"/>
              </a:rPr>
              <a:t>Source:  ACA-SVB Confidence Survey – March, 2010 </a:t>
            </a:r>
            <a:endParaRPr lang="en-US" sz="1600" b="1" u="sng">
              <a:solidFill>
                <a:srgbClr val="336699"/>
              </a:solidFill>
              <a:latin typeface="Arial Narrow" pitchFamily="34" charset="0"/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304800" y="4800600"/>
            <a:ext cx="228600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Priced Rounds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          83%</a:t>
            </a:r>
            <a:r>
              <a:rPr lang="en-US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5867400" y="2209800"/>
            <a:ext cx="266700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Convertible Debt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          14%</a:t>
            </a:r>
            <a:r>
              <a:rPr lang="en-US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1981200" y="1828800"/>
            <a:ext cx="114300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Other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  <a:latin typeface="Arial Narrow" pitchFamily="34" charset="0"/>
              </a:rPr>
              <a:t>    3%</a:t>
            </a:r>
            <a:r>
              <a:rPr lang="en-US" b="1">
                <a:solidFill>
                  <a:srgbClr val="000000"/>
                </a:solidFill>
              </a:rPr>
              <a:t> 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143000" y="914400"/>
            <a:ext cx="6858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000" b="1" kern="0" dirty="0" smtClean="0">
                <a:solidFill>
                  <a:srgbClr val="336699"/>
                </a:solidFill>
                <a:latin typeface="Arial Narrow"/>
              </a:rPr>
              <a:t>Investment </a:t>
            </a:r>
            <a:r>
              <a:rPr lang="en-US" sz="3000" b="1" kern="0" dirty="0">
                <a:solidFill>
                  <a:srgbClr val="336699"/>
                </a:solidFill>
                <a:latin typeface="Arial Narrow"/>
              </a:rPr>
              <a:t>Preferences by Sector</a:t>
            </a:r>
          </a:p>
        </p:txBody>
      </p:sp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7010400" y="6183313"/>
            <a:ext cx="1933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 Narrow"/>
              </a:rPr>
              <a:t>Percent of Groups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2400" y="6186488"/>
            <a:ext cx="579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 dirty="0">
                <a:solidFill>
                  <a:srgbClr val="336699"/>
                </a:solidFill>
                <a:latin typeface="Arial Narrow"/>
              </a:rPr>
              <a:t>Source:  ACA Summit Confidence Survey – </a:t>
            </a:r>
            <a:r>
              <a:rPr lang="en-US" b="1" dirty="0" smtClean="0">
                <a:solidFill>
                  <a:srgbClr val="336699"/>
                </a:solidFill>
                <a:latin typeface="Arial Narrow"/>
              </a:rPr>
              <a:t>2012</a:t>
            </a:r>
            <a:endParaRPr lang="en-US" sz="1600" b="1" dirty="0">
              <a:solidFill>
                <a:srgbClr val="336699"/>
              </a:solidFill>
              <a:latin typeface="Arial Narrow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67598100"/>
              </p:ext>
            </p:extLst>
          </p:nvPr>
        </p:nvGraphicFramePr>
        <p:xfrm>
          <a:off x="147637" y="1523207"/>
          <a:ext cx="8791574" cy="4773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7360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 smtClean="0"/>
              <a:t>Geography – Where do Groups Invest?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772400" y="5892800"/>
            <a:ext cx="1247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 Narrow" pitchFamily="34" charset="0"/>
              </a:rPr>
              <a:t>Percent of Groups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457200" y="6172200"/>
            <a:ext cx="4298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Arial Narrow" pitchFamily="34" charset="0"/>
              </a:rPr>
              <a:t>Source:  2008 ACA Angel Group Confidence Survey</a:t>
            </a:r>
          </a:p>
        </p:txBody>
      </p:sp>
      <p:graphicFrame>
        <p:nvGraphicFramePr>
          <p:cNvPr id="7170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609600" y="2286000"/>
          <a:ext cx="7315200" cy="374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hart" r:id="rId4" imgW="4667402" imgH="2390851" progId="Excel.Sheet.8">
                  <p:embed/>
                </p:oleObj>
              </mc:Choice>
              <mc:Fallback>
                <p:oleObj name="Chart" r:id="rId4" imgW="4667402" imgH="2390851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0"/>
                        <a:ext cx="7315200" cy="374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604838" y="2151063"/>
          <a:ext cx="8081962" cy="341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Chart" r:id="rId4" imgW="9439351" imgH="3838651" progId="Excel.Sheet.8">
                  <p:embed/>
                </p:oleObj>
              </mc:Choice>
              <mc:Fallback>
                <p:oleObj name="Chart" r:id="rId4" imgW="9439351" imgH="38386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2151063"/>
                        <a:ext cx="8081962" cy="341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7200" y="1311275"/>
            <a:ext cx="3787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4E5050"/>
                </a:solidFill>
                <a:latin typeface="Arial Narrow" pitchFamily="34" charset="0"/>
              </a:rPr>
              <a:t>Investors Per Group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54000" y="6186488"/>
            <a:ext cx="85899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 Narrow" pitchFamily="34" charset="0"/>
              </a:rPr>
              <a:t>Source:  2008 ACA Confidence Survey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334000" y="12954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 Narrow" pitchFamily="34" charset="0"/>
              </a:rPr>
              <a:t>Average = 55  Median   = 41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858000" y="6096000"/>
            <a:ext cx="199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 Narrow" pitchFamily="34" charset="0"/>
              </a:rPr>
              <a:t>Percent of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Engaging Angels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do you find angels?</a:t>
            </a:r>
          </a:p>
          <a:p>
            <a:r>
              <a:rPr lang="en-US" smtClean="0"/>
              <a:t>What do angels expect?</a:t>
            </a:r>
          </a:p>
          <a:p>
            <a:r>
              <a:rPr lang="en-US" smtClean="0"/>
              <a:t>What attracts them to deals and/or entrepreneurs?</a:t>
            </a:r>
          </a:p>
          <a:p>
            <a:r>
              <a:rPr lang="en-US" smtClean="0"/>
              <a:t>What do entrepreneurs need to provide to angels?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 smtClean="0"/>
              <a:t>Finding Angels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905000"/>
            <a:ext cx="8839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 dirty="0" smtClean="0"/>
              <a:t>Business plan in top shape</a:t>
            </a:r>
          </a:p>
          <a:p>
            <a:pPr>
              <a:lnSpc>
                <a:spcPct val="90000"/>
              </a:lnSpc>
            </a:pPr>
            <a:r>
              <a:rPr lang="en-US" sz="1800" b="1" dirty="0" smtClean="0"/>
              <a:t>Referral from someone the angel knows and trusts (lots of networking)</a:t>
            </a:r>
          </a:p>
          <a:p>
            <a:pPr>
              <a:lnSpc>
                <a:spcPct val="90000"/>
              </a:lnSpc>
            </a:pPr>
            <a:r>
              <a:rPr lang="en-US" sz="1800" b="1" dirty="0" smtClean="0"/>
              <a:t>Web site matching – caution!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hlinkClick r:id="rId3"/>
              </a:rPr>
              <a:t>www.vfinance.com</a:t>
            </a:r>
            <a:r>
              <a:rPr lang="en-US" sz="1800" b="1" dirty="0" smtClean="0"/>
              <a:t>, </a:t>
            </a:r>
            <a:r>
              <a:rPr lang="en-US" sz="1800" b="1" dirty="0" smtClean="0">
                <a:hlinkClick r:id="rId4"/>
              </a:rPr>
              <a:t>http://activecapital.org</a:t>
            </a:r>
            <a:r>
              <a:rPr lang="en-US" sz="1800" b="1" dirty="0" smtClean="0"/>
              <a:t>, </a:t>
            </a:r>
            <a:r>
              <a:rPr lang="en-US" sz="1800" b="1" dirty="0" smtClean="0">
                <a:hlinkClick r:id="rId5"/>
              </a:rPr>
              <a:t>www.gensx.com</a:t>
            </a:r>
            <a:r>
              <a:rPr lang="en-US" sz="1800" b="1" dirty="0" smtClean="0"/>
              <a:t>, </a:t>
            </a:r>
            <a:r>
              <a:rPr lang="en-US" sz="1800" b="1" dirty="0" smtClean="0">
                <a:hlinkClick r:id="rId6"/>
              </a:rPr>
              <a:t>www.fundinguniverse.com</a:t>
            </a:r>
            <a:endParaRPr lang="en-US" sz="1800" b="1" dirty="0" smtClean="0"/>
          </a:p>
          <a:p>
            <a:pPr>
              <a:lnSpc>
                <a:spcPct val="90000"/>
              </a:lnSpc>
            </a:pPr>
            <a:r>
              <a:rPr lang="en-US" sz="1800" b="1" dirty="0" smtClean="0"/>
              <a:t>Find local angel group</a:t>
            </a:r>
          </a:p>
          <a:p>
            <a:pPr>
              <a:lnSpc>
                <a:spcPct val="90000"/>
              </a:lnSpc>
            </a:pPr>
            <a:r>
              <a:rPr lang="en-US" sz="1800" b="1" dirty="0" smtClean="0"/>
              <a:t>Directories of angel groups: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U.K:  </a:t>
            </a:r>
            <a:r>
              <a:rPr lang="en-US" sz="1800" b="1" dirty="0" smtClean="0">
                <a:hlinkClick r:id="rId7"/>
              </a:rPr>
              <a:t>www.bbaa.org/uk</a:t>
            </a:r>
            <a:endParaRPr lang="en-US" sz="1800" b="1" dirty="0" smtClean="0"/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Europe:  </a:t>
            </a:r>
            <a:r>
              <a:rPr lang="en-US" sz="1800" b="1" dirty="0" smtClean="0">
                <a:hlinkClick r:id="rId8"/>
              </a:rPr>
              <a:t>www.eban.org</a:t>
            </a:r>
            <a:endParaRPr lang="en-US" sz="1800" b="1" dirty="0" smtClean="0"/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North America: </a:t>
            </a:r>
            <a:r>
              <a:rPr lang="en-US" sz="1800" b="1" dirty="0" smtClean="0">
                <a:hlinkClick r:id="rId9"/>
              </a:rPr>
              <a:t>www.angelresourceinstitute.org</a:t>
            </a:r>
            <a:endParaRPr lang="en-US" sz="1800" b="1" dirty="0" smtClean="0"/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North America: </a:t>
            </a:r>
            <a:r>
              <a:rPr lang="en-US" sz="1800" b="1" dirty="0" smtClean="0">
                <a:hlinkClick r:id="rId10"/>
              </a:rPr>
              <a:t>www.angelcapitalassociation.org</a:t>
            </a:r>
            <a:r>
              <a:rPr lang="en-US" sz="1800" b="1" dirty="0" smtClean="0"/>
              <a:t> (includes only ACA member groups)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 smtClean="0"/>
              <a:t>Investment Expectations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2114550"/>
            <a:ext cx="7772400" cy="4362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>
                <a:cs typeface="Times New Roman" pitchFamily="18" charset="0"/>
              </a:rPr>
              <a:t>From investor’s perspective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cs typeface="Times New Roman" pitchFamily="18" charset="0"/>
              </a:rPr>
              <a:t>Return on Investment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cs typeface="Times New Roman" pitchFamily="18" charset="0"/>
              </a:rPr>
              <a:t>Company involvement</a:t>
            </a:r>
          </a:p>
          <a:p>
            <a:pPr lvl="2">
              <a:lnSpc>
                <a:spcPct val="80000"/>
              </a:lnSpc>
            </a:pPr>
            <a:r>
              <a:rPr lang="en-US" sz="1800" b="1" smtClean="0">
                <a:solidFill>
                  <a:srgbClr val="339933"/>
                </a:solidFill>
                <a:cs typeface="Times New Roman" pitchFamily="18" charset="0"/>
              </a:rPr>
              <a:t>As advisor</a:t>
            </a:r>
          </a:p>
          <a:p>
            <a:pPr lvl="2">
              <a:lnSpc>
                <a:spcPct val="80000"/>
              </a:lnSpc>
            </a:pPr>
            <a:r>
              <a:rPr lang="en-US" sz="1800" b="1" smtClean="0">
                <a:solidFill>
                  <a:srgbClr val="339933"/>
                </a:solidFill>
                <a:cs typeface="Times New Roman" pitchFamily="18" charset="0"/>
              </a:rPr>
              <a:t>On board</a:t>
            </a:r>
          </a:p>
          <a:p>
            <a:pPr lvl="2">
              <a:lnSpc>
                <a:spcPct val="80000"/>
              </a:lnSpc>
            </a:pPr>
            <a:r>
              <a:rPr lang="en-US" sz="1800" b="1" smtClean="0">
                <a:solidFill>
                  <a:srgbClr val="339933"/>
                </a:solidFill>
              </a:rPr>
              <a:t>Part of management</a:t>
            </a:r>
          </a:p>
          <a:p>
            <a:pPr lvl="2">
              <a:lnSpc>
                <a:spcPct val="80000"/>
              </a:lnSpc>
            </a:pPr>
            <a:r>
              <a:rPr lang="en-US" sz="1800" b="1" smtClean="0">
                <a:solidFill>
                  <a:srgbClr val="339933"/>
                </a:solidFill>
              </a:rPr>
              <a:t>Or some want to be passive</a:t>
            </a:r>
          </a:p>
          <a:p>
            <a:pPr lvl="2">
              <a:lnSpc>
                <a:spcPct val="80000"/>
              </a:lnSpc>
            </a:pPr>
            <a:endParaRPr lang="en-US" sz="1800" smtClean="0"/>
          </a:p>
          <a:p>
            <a:pPr>
              <a:lnSpc>
                <a:spcPct val="80000"/>
              </a:lnSpc>
            </a:pPr>
            <a:r>
              <a:rPr lang="en-US" sz="2000" smtClean="0"/>
              <a:t>From company’s perspective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Find or provide follow-on investments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Introduction to potential partners or customers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Very little interaction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1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41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41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41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41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41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41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41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41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6" grpId="0"/>
      <p:bldP spid="4413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381000" y="1066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b="1">
                <a:latin typeface="Arial Narrow" pitchFamily="34" charset="0"/>
              </a:rPr>
              <a:t>New Company Formation</a:t>
            </a:r>
            <a:br>
              <a:rPr lang="en-US" b="1">
                <a:latin typeface="Arial Narrow" pitchFamily="34" charset="0"/>
              </a:rPr>
            </a:br>
            <a:r>
              <a:rPr lang="en-US" b="1">
                <a:latin typeface="Arial Narrow" pitchFamily="34" charset="0"/>
              </a:rPr>
              <a:t> </a:t>
            </a:r>
            <a:r>
              <a:rPr lang="en-US" sz="2800" b="1">
                <a:latin typeface="Arial Narrow" pitchFamily="34" charset="0"/>
              </a:rPr>
              <a:t>Source of Equity Funds – Typical Year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228600" y="1828800"/>
          <a:ext cx="8610600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art" r:id="rId4" imgW="5523840" imgH="3003840" progId="Excel.Sheet.8">
                  <p:embed/>
                </p:oleObj>
              </mc:Choice>
              <mc:Fallback>
                <p:oleObj name="Chart" r:id="rId4" imgW="5523840" imgH="300384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8610600" cy="467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 sz="3200" smtClean="0"/>
              <a:t>A Word About Return Expectations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7924800" cy="3581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smtClean="0"/>
              <a:t>Angel investing is VERY risky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1 or 2 of every 10 investments brings most of return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Hard to tell which companies will return</a:t>
            </a:r>
          </a:p>
          <a:p>
            <a:pPr>
              <a:lnSpc>
                <a:spcPct val="80000"/>
              </a:lnSpc>
            </a:pPr>
            <a:r>
              <a:rPr lang="en-US" sz="2000" b="1" smtClean="0"/>
              <a:t>Current return estimates for portfolios: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Annual IRR of 27% - 2.6X in 3.5 years*</a:t>
            </a:r>
          </a:p>
          <a:p>
            <a:pPr>
              <a:lnSpc>
                <a:spcPct val="80000"/>
              </a:lnSpc>
            </a:pPr>
            <a:r>
              <a:rPr lang="en-US" sz="2000" b="1" smtClean="0"/>
              <a:t>If business gets VC funding later, angel investment is often diluted</a:t>
            </a:r>
          </a:p>
          <a:p>
            <a:pPr>
              <a:lnSpc>
                <a:spcPct val="80000"/>
              </a:lnSpc>
            </a:pPr>
            <a:r>
              <a:rPr lang="en-US" sz="2000" b="1" smtClean="0"/>
              <a:t>Some really great angels therefore looking for 10 to 30X potential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Wide variety of expectations, depending on mix of motivations to be an angel</a:t>
            </a:r>
          </a:p>
          <a:p>
            <a:pPr>
              <a:lnSpc>
                <a:spcPct val="80000"/>
              </a:lnSpc>
            </a:pPr>
            <a:r>
              <a:rPr lang="en-US" sz="2000" b="1" smtClean="0"/>
              <a:t>Correct valuation is critical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8600" y="6172200"/>
            <a:ext cx="5702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*</a:t>
            </a:r>
            <a:r>
              <a:rPr lang="en-US" sz="1600" b="1">
                <a:latin typeface="Arial Narrow" pitchFamily="34" charset="0"/>
              </a:rPr>
              <a:t>Source:  Rob Wiltbank, Willamette University, November, 2007 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09600" y="114300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latin typeface="Arial Narrow" pitchFamily="34" charset="0"/>
              </a:rPr>
              <a:t>Angel Returns:  20-25% Per Year?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76200" y="1868488"/>
            <a:ext cx="9067800" cy="4608512"/>
            <a:chOff x="280" y="960"/>
            <a:chExt cx="5392" cy="3033"/>
          </a:xfrm>
        </p:grpSpPr>
        <p:sp>
          <p:nvSpPr>
            <p:cNvPr id="46085" name="Text Box 4"/>
            <p:cNvSpPr txBox="1">
              <a:spLocks noChangeArrowheads="1"/>
            </p:cNvSpPr>
            <p:nvPr/>
          </p:nvSpPr>
          <p:spPr bwMode="auto">
            <a:xfrm>
              <a:off x="280" y="3811"/>
              <a:ext cx="2583" cy="1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tabLst>
                  <a:tab pos="5778500" algn="l"/>
                  <a:tab pos="6464300" algn="l"/>
                </a:tabLst>
              </a:pPr>
              <a:r>
                <a:rPr lang="en-GB" sz="1200" b="1"/>
                <a:t>Source: Venture Economics, HFRI Equity Hedge Index</a:t>
              </a:r>
            </a:p>
          </p:txBody>
        </p:sp>
        <p:sp>
          <p:nvSpPr>
            <p:cNvPr id="46086" name="Rectangle 5"/>
            <p:cNvSpPr>
              <a:spLocks noChangeArrowheads="1"/>
            </p:cNvSpPr>
            <p:nvPr/>
          </p:nvSpPr>
          <p:spPr bwMode="auto">
            <a:xfrm>
              <a:off x="3275" y="1094"/>
              <a:ext cx="3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087" name="Rectangle 6"/>
            <p:cNvSpPr>
              <a:spLocks noChangeArrowheads="1"/>
            </p:cNvSpPr>
            <p:nvPr/>
          </p:nvSpPr>
          <p:spPr bwMode="auto">
            <a:xfrm>
              <a:off x="2068" y="1065"/>
              <a:ext cx="24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088" name="Freeform 7"/>
            <p:cNvSpPr>
              <a:spLocks/>
            </p:cNvSpPr>
            <p:nvPr/>
          </p:nvSpPr>
          <p:spPr bwMode="auto">
            <a:xfrm>
              <a:off x="776" y="2765"/>
              <a:ext cx="4498" cy="256"/>
            </a:xfrm>
            <a:custGeom>
              <a:avLst/>
              <a:gdLst>
                <a:gd name="T0" fmla="*/ 0 w 4498"/>
                <a:gd name="T1" fmla="*/ 256 h 256"/>
                <a:gd name="T2" fmla="*/ 404 w 4498"/>
                <a:gd name="T3" fmla="*/ 0 h 256"/>
                <a:gd name="T4" fmla="*/ 4498 w 4498"/>
                <a:gd name="T5" fmla="*/ 0 h 256"/>
                <a:gd name="T6" fmla="*/ 4095 w 4498"/>
                <a:gd name="T7" fmla="*/ 256 h 256"/>
                <a:gd name="T8" fmla="*/ 0 w 4498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98"/>
                <a:gd name="T16" fmla="*/ 0 h 256"/>
                <a:gd name="T17" fmla="*/ 4498 w 4498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98" h="256">
                  <a:moveTo>
                    <a:pt x="0" y="256"/>
                  </a:moveTo>
                  <a:lnTo>
                    <a:pt x="404" y="0"/>
                  </a:lnTo>
                  <a:lnTo>
                    <a:pt x="4498" y="0"/>
                  </a:lnTo>
                  <a:lnTo>
                    <a:pt x="4095" y="256"/>
                  </a:lnTo>
                  <a:lnTo>
                    <a:pt x="0" y="2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89" name="Freeform 8"/>
            <p:cNvSpPr>
              <a:spLocks/>
            </p:cNvSpPr>
            <p:nvPr/>
          </p:nvSpPr>
          <p:spPr bwMode="auto">
            <a:xfrm>
              <a:off x="776" y="960"/>
              <a:ext cx="404" cy="2061"/>
            </a:xfrm>
            <a:custGeom>
              <a:avLst/>
              <a:gdLst>
                <a:gd name="T0" fmla="*/ 0 w 404"/>
                <a:gd name="T1" fmla="*/ 2061 h 2061"/>
                <a:gd name="T2" fmla="*/ 0 w 404"/>
                <a:gd name="T3" fmla="*/ 256 h 2061"/>
                <a:gd name="T4" fmla="*/ 404 w 404"/>
                <a:gd name="T5" fmla="*/ 0 h 2061"/>
                <a:gd name="T6" fmla="*/ 404 w 404"/>
                <a:gd name="T7" fmla="*/ 1805 h 2061"/>
                <a:gd name="T8" fmla="*/ 0 w 404"/>
                <a:gd name="T9" fmla="*/ 2061 h 20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4"/>
                <a:gd name="T16" fmla="*/ 0 h 2061"/>
                <a:gd name="T17" fmla="*/ 404 w 404"/>
                <a:gd name="T18" fmla="*/ 2061 h 20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4" h="2061">
                  <a:moveTo>
                    <a:pt x="0" y="2061"/>
                  </a:moveTo>
                  <a:lnTo>
                    <a:pt x="0" y="256"/>
                  </a:lnTo>
                  <a:lnTo>
                    <a:pt x="404" y="0"/>
                  </a:lnTo>
                  <a:lnTo>
                    <a:pt x="404" y="1805"/>
                  </a:lnTo>
                  <a:lnTo>
                    <a:pt x="0" y="206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0" name="Rectangle 9"/>
            <p:cNvSpPr>
              <a:spLocks noChangeArrowheads="1"/>
            </p:cNvSpPr>
            <p:nvPr/>
          </p:nvSpPr>
          <p:spPr bwMode="auto">
            <a:xfrm>
              <a:off x="1180" y="960"/>
              <a:ext cx="4094" cy="18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1" name="Freeform 10"/>
            <p:cNvSpPr>
              <a:spLocks/>
            </p:cNvSpPr>
            <p:nvPr/>
          </p:nvSpPr>
          <p:spPr bwMode="auto">
            <a:xfrm>
              <a:off x="776" y="2765"/>
              <a:ext cx="4498" cy="256"/>
            </a:xfrm>
            <a:custGeom>
              <a:avLst/>
              <a:gdLst>
                <a:gd name="T0" fmla="*/ 0 w 379"/>
                <a:gd name="T1" fmla="*/ 256 h 21"/>
                <a:gd name="T2" fmla="*/ 404 w 379"/>
                <a:gd name="T3" fmla="*/ 0 h 21"/>
                <a:gd name="T4" fmla="*/ 4498 w 379"/>
                <a:gd name="T5" fmla="*/ 0 h 21"/>
                <a:gd name="T6" fmla="*/ 0 60000 65536"/>
                <a:gd name="T7" fmla="*/ 0 60000 65536"/>
                <a:gd name="T8" fmla="*/ 0 60000 65536"/>
                <a:gd name="T9" fmla="*/ 0 w 379"/>
                <a:gd name="T10" fmla="*/ 0 h 21"/>
                <a:gd name="T11" fmla="*/ 379 w 379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9" h="21">
                  <a:moveTo>
                    <a:pt x="0" y="21"/>
                  </a:moveTo>
                  <a:lnTo>
                    <a:pt x="34" y="0"/>
                  </a:lnTo>
                  <a:lnTo>
                    <a:pt x="37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2" name="Freeform 11"/>
            <p:cNvSpPr>
              <a:spLocks/>
            </p:cNvSpPr>
            <p:nvPr/>
          </p:nvSpPr>
          <p:spPr bwMode="auto">
            <a:xfrm>
              <a:off x="776" y="2411"/>
              <a:ext cx="4498" cy="256"/>
            </a:xfrm>
            <a:custGeom>
              <a:avLst/>
              <a:gdLst>
                <a:gd name="T0" fmla="*/ 0 w 379"/>
                <a:gd name="T1" fmla="*/ 256 h 21"/>
                <a:gd name="T2" fmla="*/ 404 w 379"/>
                <a:gd name="T3" fmla="*/ 0 h 21"/>
                <a:gd name="T4" fmla="*/ 4498 w 379"/>
                <a:gd name="T5" fmla="*/ 0 h 21"/>
                <a:gd name="T6" fmla="*/ 0 60000 65536"/>
                <a:gd name="T7" fmla="*/ 0 60000 65536"/>
                <a:gd name="T8" fmla="*/ 0 60000 65536"/>
                <a:gd name="T9" fmla="*/ 0 w 379"/>
                <a:gd name="T10" fmla="*/ 0 h 21"/>
                <a:gd name="T11" fmla="*/ 379 w 379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9" h="21">
                  <a:moveTo>
                    <a:pt x="0" y="21"/>
                  </a:moveTo>
                  <a:lnTo>
                    <a:pt x="34" y="0"/>
                  </a:lnTo>
                  <a:lnTo>
                    <a:pt x="37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3" name="Freeform 12"/>
            <p:cNvSpPr>
              <a:spLocks/>
            </p:cNvSpPr>
            <p:nvPr/>
          </p:nvSpPr>
          <p:spPr bwMode="auto">
            <a:xfrm>
              <a:off x="776" y="2045"/>
              <a:ext cx="4498" cy="256"/>
            </a:xfrm>
            <a:custGeom>
              <a:avLst/>
              <a:gdLst>
                <a:gd name="T0" fmla="*/ 0 w 379"/>
                <a:gd name="T1" fmla="*/ 256 h 21"/>
                <a:gd name="T2" fmla="*/ 404 w 379"/>
                <a:gd name="T3" fmla="*/ 0 h 21"/>
                <a:gd name="T4" fmla="*/ 4498 w 379"/>
                <a:gd name="T5" fmla="*/ 0 h 21"/>
                <a:gd name="T6" fmla="*/ 0 60000 65536"/>
                <a:gd name="T7" fmla="*/ 0 60000 65536"/>
                <a:gd name="T8" fmla="*/ 0 60000 65536"/>
                <a:gd name="T9" fmla="*/ 0 w 379"/>
                <a:gd name="T10" fmla="*/ 0 h 21"/>
                <a:gd name="T11" fmla="*/ 379 w 379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9" h="21">
                  <a:moveTo>
                    <a:pt x="0" y="21"/>
                  </a:moveTo>
                  <a:lnTo>
                    <a:pt x="34" y="0"/>
                  </a:lnTo>
                  <a:lnTo>
                    <a:pt x="37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4" name="Freeform 13"/>
            <p:cNvSpPr>
              <a:spLocks/>
            </p:cNvSpPr>
            <p:nvPr/>
          </p:nvSpPr>
          <p:spPr bwMode="auto">
            <a:xfrm>
              <a:off x="776" y="1679"/>
              <a:ext cx="4498" cy="256"/>
            </a:xfrm>
            <a:custGeom>
              <a:avLst/>
              <a:gdLst>
                <a:gd name="T0" fmla="*/ 0 w 379"/>
                <a:gd name="T1" fmla="*/ 256 h 21"/>
                <a:gd name="T2" fmla="*/ 404 w 379"/>
                <a:gd name="T3" fmla="*/ 0 h 21"/>
                <a:gd name="T4" fmla="*/ 4498 w 379"/>
                <a:gd name="T5" fmla="*/ 0 h 21"/>
                <a:gd name="T6" fmla="*/ 0 60000 65536"/>
                <a:gd name="T7" fmla="*/ 0 60000 65536"/>
                <a:gd name="T8" fmla="*/ 0 60000 65536"/>
                <a:gd name="T9" fmla="*/ 0 w 379"/>
                <a:gd name="T10" fmla="*/ 0 h 21"/>
                <a:gd name="T11" fmla="*/ 379 w 379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9" h="21">
                  <a:moveTo>
                    <a:pt x="0" y="21"/>
                  </a:moveTo>
                  <a:lnTo>
                    <a:pt x="34" y="0"/>
                  </a:lnTo>
                  <a:lnTo>
                    <a:pt x="37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5" name="Freeform 14"/>
            <p:cNvSpPr>
              <a:spLocks/>
            </p:cNvSpPr>
            <p:nvPr/>
          </p:nvSpPr>
          <p:spPr bwMode="auto">
            <a:xfrm>
              <a:off x="776" y="1326"/>
              <a:ext cx="4498" cy="256"/>
            </a:xfrm>
            <a:custGeom>
              <a:avLst/>
              <a:gdLst>
                <a:gd name="T0" fmla="*/ 0 w 379"/>
                <a:gd name="T1" fmla="*/ 256 h 21"/>
                <a:gd name="T2" fmla="*/ 404 w 379"/>
                <a:gd name="T3" fmla="*/ 0 h 21"/>
                <a:gd name="T4" fmla="*/ 4498 w 379"/>
                <a:gd name="T5" fmla="*/ 0 h 21"/>
                <a:gd name="T6" fmla="*/ 0 60000 65536"/>
                <a:gd name="T7" fmla="*/ 0 60000 65536"/>
                <a:gd name="T8" fmla="*/ 0 60000 65536"/>
                <a:gd name="T9" fmla="*/ 0 w 379"/>
                <a:gd name="T10" fmla="*/ 0 h 21"/>
                <a:gd name="T11" fmla="*/ 379 w 379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9" h="21">
                  <a:moveTo>
                    <a:pt x="0" y="21"/>
                  </a:moveTo>
                  <a:lnTo>
                    <a:pt x="34" y="0"/>
                  </a:lnTo>
                  <a:lnTo>
                    <a:pt x="37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6" name="Freeform 15"/>
            <p:cNvSpPr>
              <a:spLocks/>
            </p:cNvSpPr>
            <p:nvPr/>
          </p:nvSpPr>
          <p:spPr bwMode="auto">
            <a:xfrm>
              <a:off x="776" y="960"/>
              <a:ext cx="4498" cy="256"/>
            </a:xfrm>
            <a:custGeom>
              <a:avLst/>
              <a:gdLst>
                <a:gd name="T0" fmla="*/ 0 w 379"/>
                <a:gd name="T1" fmla="*/ 256 h 21"/>
                <a:gd name="T2" fmla="*/ 404 w 379"/>
                <a:gd name="T3" fmla="*/ 0 h 21"/>
                <a:gd name="T4" fmla="*/ 4498 w 379"/>
                <a:gd name="T5" fmla="*/ 0 h 21"/>
                <a:gd name="T6" fmla="*/ 0 60000 65536"/>
                <a:gd name="T7" fmla="*/ 0 60000 65536"/>
                <a:gd name="T8" fmla="*/ 0 60000 65536"/>
                <a:gd name="T9" fmla="*/ 0 w 379"/>
                <a:gd name="T10" fmla="*/ 0 h 21"/>
                <a:gd name="T11" fmla="*/ 379 w 379"/>
                <a:gd name="T12" fmla="*/ 21 h 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9" h="21">
                  <a:moveTo>
                    <a:pt x="0" y="21"/>
                  </a:moveTo>
                  <a:lnTo>
                    <a:pt x="34" y="0"/>
                  </a:lnTo>
                  <a:lnTo>
                    <a:pt x="37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7" name="Freeform 16"/>
            <p:cNvSpPr>
              <a:spLocks/>
            </p:cNvSpPr>
            <p:nvPr/>
          </p:nvSpPr>
          <p:spPr bwMode="auto">
            <a:xfrm>
              <a:off x="776" y="2765"/>
              <a:ext cx="4498" cy="256"/>
            </a:xfrm>
            <a:custGeom>
              <a:avLst/>
              <a:gdLst>
                <a:gd name="T0" fmla="*/ 4498 w 4498"/>
                <a:gd name="T1" fmla="*/ 0 h 256"/>
                <a:gd name="T2" fmla="*/ 4095 w 4498"/>
                <a:gd name="T3" fmla="*/ 256 h 256"/>
                <a:gd name="T4" fmla="*/ 0 w 4498"/>
                <a:gd name="T5" fmla="*/ 256 h 256"/>
                <a:gd name="T6" fmla="*/ 404 w 4498"/>
                <a:gd name="T7" fmla="*/ 0 h 256"/>
                <a:gd name="T8" fmla="*/ 4498 w 4498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98"/>
                <a:gd name="T16" fmla="*/ 0 h 256"/>
                <a:gd name="T17" fmla="*/ 4498 w 4498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98" h="256">
                  <a:moveTo>
                    <a:pt x="4498" y="0"/>
                  </a:moveTo>
                  <a:lnTo>
                    <a:pt x="4095" y="256"/>
                  </a:lnTo>
                  <a:lnTo>
                    <a:pt x="0" y="256"/>
                  </a:lnTo>
                  <a:lnTo>
                    <a:pt x="404" y="0"/>
                  </a:lnTo>
                  <a:lnTo>
                    <a:pt x="449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8" name="Freeform 17"/>
            <p:cNvSpPr>
              <a:spLocks/>
            </p:cNvSpPr>
            <p:nvPr/>
          </p:nvSpPr>
          <p:spPr bwMode="auto">
            <a:xfrm>
              <a:off x="776" y="960"/>
              <a:ext cx="404" cy="2061"/>
            </a:xfrm>
            <a:custGeom>
              <a:avLst/>
              <a:gdLst>
                <a:gd name="T0" fmla="*/ 0 w 404"/>
                <a:gd name="T1" fmla="*/ 2061 h 2061"/>
                <a:gd name="T2" fmla="*/ 0 w 404"/>
                <a:gd name="T3" fmla="*/ 256 h 2061"/>
                <a:gd name="T4" fmla="*/ 404 w 404"/>
                <a:gd name="T5" fmla="*/ 0 h 2061"/>
                <a:gd name="T6" fmla="*/ 404 w 404"/>
                <a:gd name="T7" fmla="*/ 1805 h 2061"/>
                <a:gd name="T8" fmla="*/ 0 w 404"/>
                <a:gd name="T9" fmla="*/ 2061 h 20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4"/>
                <a:gd name="T16" fmla="*/ 0 h 2061"/>
                <a:gd name="T17" fmla="*/ 404 w 404"/>
                <a:gd name="T18" fmla="*/ 2061 h 20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4" h="2061">
                  <a:moveTo>
                    <a:pt x="0" y="2061"/>
                  </a:moveTo>
                  <a:lnTo>
                    <a:pt x="0" y="256"/>
                  </a:lnTo>
                  <a:lnTo>
                    <a:pt x="404" y="0"/>
                  </a:lnTo>
                  <a:lnTo>
                    <a:pt x="404" y="1805"/>
                  </a:lnTo>
                  <a:lnTo>
                    <a:pt x="0" y="2061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9" name="Rectangle 18"/>
            <p:cNvSpPr>
              <a:spLocks noChangeArrowheads="1"/>
            </p:cNvSpPr>
            <p:nvPr/>
          </p:nvSpPr>
          <p:spPr bwMode="auto">
            <a:xfrm>
              <a:off x="1180" y="960"/>
              <a:ext cx="4094" cy="180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0" name="Freeform 19"/>
            <p:cNvSpPr>
              <a:spLocks/>
            </p:cNvSpPr>
            <p:nvPr/>
          </p:nvSpPr>
          <p:spPr bwMode="auto">
            <a:xfrm>
              <a:off x="1488" y="1216"/>
              <a:ext cx="155" cy="1731"/>
            </a:xfrm>
            <a:custGeom>
              <a:avLst/>
              <a:gdLst>
                <a:gd name="T0" fmla="*/ 0 w 155"/>
                <a:gd name="T1" fmla="*/ 1731 h 1731"/>
                <a:gd name="T2" fmla="*/ 0 w 155"/>
                <a:gd name="T3" fmla="*/ 110 h 1731"/>
                <a:gd name="T4" fmla="*/ 155 w 155"/>
                <a:gd name="T5" fmla="*/ 0 h 1731"/>
                <a:gd name="T6" fmla="*/ 155 w 155"/>
                <a:gd name="T7" fmla="*/ 1634 h 1731"/>
                <a:gd name="T8" fmla="*/ 0 w 155"/>
                <a:gd name="T9" fmla="*/ 1731 h 17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5"/>
                <a:gd name="T16" fmla="*/ 0 h 1731"/>
                <a:gd name="T17" fmla="*/ 155 w 155"/>
                <a:gd name="T18" fmla="*/ 1731 h 17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5" h="1731">
                  <a:moveTo>
                    <a:pt x="0" y="1731"/>
                  </a:moveTo>
                  <a:lnTo>
                    <a:pt x="0" y="110"/>
                  </a:lnTo>
                  <a:lnTo>
                    <a:pt x="155" y="0"/>
                  </a:lnTo>
                  <a:lnTo>
                    <a:pt x="155" y="1634"/>
                  </a:lnTo>
                  <a:lnTo>
                    <a:pt x="0" y="1731"/>
                  </a:lnTo>
                  <a:close/>
                </a:path>
              </a:pathLst>
            </a:custGeom>
            <a:solidFill>
              <a:srgbClr val="0040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1" name="Rectangle 20"/>
            <p:cNvSpPr>
              <a:spLocks noChangeArrowheads="1"/>
            </p:cNvSpPr>
            <p:nvPr/>
          </p:nvSpPr>
          <p:spPr bwMode="auto">
            <a:xfrm>
              <a:off x="1008" y="1349"/>
              <a:ext cx="498" cy="1621"/>
            </a:xfrm>
            <a:prstGeom prst="rect">
              <a:avLst/>
            </a:prstGeom>
            <a:solidFill>
              <a:srgbClr val="008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2" name="Freeform 21"/>
            <p:cNvSpPr>
              <a:spLocks/>
            </p:cNvSpPr>
            <p:nvPr/>
          </p:nvSpPr>
          <p:spPr bwMode="auto">
            <a:xfrm>
              <a:off x="990" y="1225"/>
              <a:ext cx="653" cy="110"/>
            </a:xfrm>
            <a:custGeom>
              <a:avLst/>
              <a:gdLst>
                <a:gd name="T0" fmla="*/ 498 w 653"/>
                <a:gd name="T1" fmla="*/ 110 h 110"/>
                <a:gd name="T2" fmla="*/ 653 w 653"/>
                <a:gd name="T3" fmla="*/ 0 h 110"/>
                <a:gd name="T4" fmla="*/ 178 w 653"/>
                <a:gd name="T5" fmla="*/ 0 h 110"/>
                <a:gd name="T6" fmla="*/ 0 w 653"/>
                <a:gd name="T7" fmla="*/ 110 h 110"/>
                <a:gd name="T8" fmla="*/ 498 w 653"/>
                <a:gd name="T9" fmla="*/ 11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3"/>
                <a:gd name="T16" fmla="*/ 0 h 110"/>
                <a:gd name="T17" fmla="*/ 653 w 653"/>
                <a:gd name="T18" fmla="*/ 110 h 1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3" h="110">
                  <a:moveTo>
                    <a:pt x="498" y="110"/>
                  </a:moveTo>
                  <a:lnTo>
                    <a:pt x="653" y="0"/>
                  </a:lnTo>
                  <a:lnTo>
                    <a:pt x="178" y="0"/>
                  </a:lnTo>
                  <a:lnTo>
                    <a:pt x="0" y="110"/>
                  </a:lnTo>
                  <a:lnTo>
                    <a:pt x="498" y="110"/>
                  </a:lnTo>
                  <a:close/>
                </a:path>
              </a:pathLst>
            </a:custGeom>
            <a:solidFill>
              <a:srgbClr val="0060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Rectangle 22"/>
            <p:cNvSpPr>
              <a:spLocks noChangeArrowheads="1"/>
            </p:cNvSpPr>
            <p:nvPr/>
          </p:nvSpPr>
          <p:spPr bwMode="auto">
            <a:xfrm>
              <a:off x="1287" y="1070"/>
              <a:ext cx="2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</a:rPr>
                <a:t>22.4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04" name="Freeform 23"/>
            <p:cNvSpPr>
              <a:spLocks/>
            </p:cNvSpPr>
            <p:nvPr/>
          </p:nvSpPr>
          <p:spPr bwMode="auto">
            <a:xfrm>
              <a:off x="2165" y="1484"/>
              <a:ext cx="154" cy="1463"/>
            </a:xfrm>
            <a:custGeom>
              <a:avLst/>
              <a:gdLst>
                <a:gd name="T0" fmla="*/ 0 w 154"/>
                <a:gd name="T1" fmla="*/ 1463 h 1463"/>
                <a:gd name="T2" fmla="*/ 0 w 154"/>
                <a:gd name="T3" fmla="*/ 110 h 1463"/>
                <a:gd name="T4" fmla="*/ 154 w 154"/>
                <a:gd name="T5" fmla="*/ 0 h 1463"/>
                <a:gd name="T6" fmla="*/ 154 w 154"/>
                <a:gd name="T7" fmla="*/ 1366 h 1463"/>
                <a:gd name="T8" fmla="*/ 0 w 154"/>
                <a:gd name="T9" fmla="*/ 1463 h 14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4"/>
                <a:gd name="T16" fmla="*/ 0 h 1463"/>
                <a:gd name="T17" fmla="*/ 154 w 154"/>
                <a:gd name="T18" fmla="*/ 1463 h 14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4" h="1463">
                  <a:moveTo>
                    <a:pt x="0" y="1463"/>
                  </a:moveTo>
                  <a:lnTo>
                    <a:pt x="0" y="110"/>
                  </a:lnTo>
                  <a:lnTo>
                    <a:pt x="154" y="0"/>
                  </a:lnTo>
                  <a:lnTo>
                    <a:pt x="154" y="1366"/>
                  </a:lnTo>
                  <a:lnTo>
                    <a:pt x="0" y="1463"/>
                  </a:lnTo>
                  <a:close/>
                </a:path>
              </a:pathLst>
            </a:custGeom>
            <a:solidFill>
              <a:srgbClr val="1A33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5" name="Freeform 24"/>
            <p:cNvSpPr>
              <a:spLocks/>
            </p:cNvSpPr>
            <p:nvPr/>
          </p:nvSpPr>
          <p:spPr bwMode="auto">
            <a:xfrm>
              <a:off x="2165" y="1484"/>
              <a:ext cx="154" cy="1463"/>
            </a:xfrm>
            <a:custGeom>
              <a:avLst/>
              <a:gdLst>
                <a:gd name="T0" fmla="*/ 0 w 154"/>
                <a:gd name="T1" fmla="*/ 1463 h 1463"/>
                <a:gd name="T2" fmla="*/ 0 w 154"/>
                <a:gd name="T3" fmla="*/ 110 h 1463"/>
                <a:gd name="T4" fmla="*/ 154 w 154"/>
                <a:gd name="T5" fmla="*/ 0 h 1463"/>
                <a:gd name="T6" fmla="*/ 154 w 154"/>
                <a:gd name="T7" fmla="*/ 1366 h 1463"/>
                <a:gd name="T8" fmla="*/ 0 w 154"/>
                <a:gd name="T9" fmla="*/ 1463 h 14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4"/>
                <a:gd name="T16" fmla="*/ 0 h 1463"/>
                <a:gd name="T17" fmla="*/ 154 w 154"/>
                <a:gd name="T18" fmla="*/ 1463 h 14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4" h="1463">
                  <a:moveTo>
                    <a:pt x="0" y="1463"/>
                  </a:moveTo>
                  <a:lnTo>
                    <a:pt x="0" y="110"/>
                  </a:lnTo>
                  <a:lnTo>
                    <a:pt x="154" y="0"/>
                  </a:lnTo>
                  <a:lnTo>
                    <a:pt x="154" y="1366"/>
                  </a:lnTo>
                  <a:lnTo>
                    <a:pt x="0" y="1463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6" name="Rectangle 25"/>
            <p:cNvSpPr>
              <a:spLocks noChangeArrowheads="1"/>
            </p:cNvSpPr>
            <p:nvPr/>
          </p:nvSpPr>
          <p:spPr bwMode="auto">
            <a:xfrm>
              <a:off x="1678" y="1594"/>
              <a:ext cx="487" cy="1353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7" name="Rectangle 26"/>
            <p:cNvSpPr>
              <a:spLocks noChangeArrowheads="1"/>
            </p:cNvSpPr>
            <p:nvPr/>
          </p:nvSpPr>
          <p:spPr bwMode="auto">
            <a:xfrm>
              <a:off x="1678" y="1594"/>
              <a:ext cx="487" cy="135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8" name="Freeform 27"/>
            <p:cNvSpPr>
              <a:spLocks/>
            </p:cNvSpPr>
            <p:nvPr/>
          </p:nvSpPr>
          <p:spPr bwMode="auto">
            <a:xfrm>
              <a:off x="1678" y="1484"/>
              <a:ext cx="641" cy="110"/>
            </a:xfrm>
            <a:custGeom>
              <a:avLst/>
              <a:gdLst>
                <a:gd name="T0" fmla="*/ 487 w 641"/>
                <a:gd name="T1" fmla="*/ 110 h 110"/>
                <a:gd name="T2" fmla="*/ 641 w 641"/>
                <a:gd name="T3" fmla="*/ 0 h 110"/>
                <a:gd name="T4" fmla="*/ 166 w 641"/>
                <a:gd name="T5" fmla="*/ 0 h 110"/>
                <a:gd name="T6" fmla="*/ 0 w 641"/>
                <a:gd name="T7" fmla="*/ 110 h 110"/>
                <a:gd name="T8" fmla="*/ 487 w 641"/>
                <a:gd name="T9" fmla="*/ 11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1"/>
                <a:gd name="T16" fmla="*/ 0 h 110"/>
                <a:gd name="T17" fmla="*/ 641 w 641"/>
                <a:gd name="T18" fmla="*/ 110 h 1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1" h="110">
                  <a:moveTo>
                    <a:pt x="487" y="110"/>
                  </a:moveTo>
                  <a:lnTo>
                    <a:pt x="641" y="0"/>
                  </a:lnTo>
                  <a:lnTo>
                    <a:pt x="166" y="0"/>
                  </a:lnTo>
                  <a:lnTo>
                    <a:pt x="0" y="110"/>
                  </a:lnTo>
                  <a:lnTo>
                    <a:pt x="487" y="110"/>
                  </a:lnTo>
                  <a:close/>
                </a:path>
              </a:pathLst>
            </a:custGeom>
            <a:solidFill>
              <a:srgbClr val="264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9" name="Freeform 28"/>
            <p:cNvSpPr>
              <a:spLocks/>
            </p:cNvSpPr>
            <p:nvPr/>
          </p:nvSpPr>
          <p:spPr bwMode="auto">
            <a:xfrm>
              <a:off x="1678" y="1484"/>
              <a:ext cx="641" cy="110"/>
            </a:xfrm>
            <a:custGeom>
              <a:avLst/>
              <a:gdLst>
                <a:gd name="T0" fmla="*/ 487 w 641"/>
                <a:gd name="T1" fmla="*/ 110 h 110"/>
                <a:gd name="T2" fmla="*/ 641 w 641"/>
                <a:gd name="T3" fmla="*/ 0 h 110"/>
                <a:gd name="T4" fmla="*/ 166 w 641"/>
                <a:gd name="T5" fmla="*/ 0 h 110"/>
                <a:gd name="T6" fmla="*/ 0 w 641"/>
                <a:gd name="T7" fmla="*/ 110 h 110"/>
                <a:gd name="T8" fmla="*/ 487 w 641"/>
                <a:gd name="T9" fmla="*/ 11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1"/>
                <a:gd name="T16" fmla="*/ 0 h 110"/>
                <a:gd name="T17" fmla="*/ 641 w 641"/>
                <a:gd name="T18" fmla="*/ 110 h 1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1" h="110">
                  <a:moveTo>
                    <a:pt x="487" y="110"/>
                  </a:moveTo>
                  <a:lnTo>
                    <a:pt x="641" y="0"/>
                  </a:lnTo>
                  <a:lnTo>
                    <a:pt x="166" y="0"/>
                  </a:lnTo>
                  <a:lnTo>
                    <a:pt x="0" y="110"/>
                  </a:lnTo>
                  <a:lnTo>
                    <a:pt x="487" y="11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0" name="Rectangle 29"/>
            <p:cNvSpPr>
              <a:spLocks noChangeArrowheads="1"/>
            </p:cNvSpPr>
            <p:nvPr/>
          </p:nvSpPr>
          <p:spPr bwMode="auto">
            <a:xfrm>
              <a:off x="1928" y="1338"/>
              <a:ext cx="2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</a:rPr>
                <a:t>18.7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11" name="Freeform 30"/>
            <p:cNvSpPr>
              <a:spLocks/>
            </p:cNvSpPr>
            <p:nvPr/>
          </p:nvSpPr>
          <p:spPr bwMode="auto">
            <a:xfrm>
              <a:off x="2841" y="1484"/>
              <a:ext cx="178" cy="1463"/>
            </a:xfrm>
            <a:custGeom>
              <a:avLst/>
              <a:gdLst>
                <a:gd name="T0" fmla="*/ 0 w 178"/>
                <a:gd name="T1" fmla="*/ 1463 h 1463"/>
                <a:gd name="T2" fmla="*/ 0 w 178"/>
                <a:gd name="T3" fmla="*/ 110 h 1463"/>
                <a:gd name="T4" fmla="*/ 178 w 178"/>
                <a:gd name="T5" fmla="*/ 0 h 1463"/>
                <a:gd name="T6" fmla="*/ 178 w 178"/>
                <a:gd name="T7" fmla="*/ 1366 h 1463"/>
                <a:gd name="T8" fmla="*/ 0 w 178"/>
                <a:gd name="T9" fmla="*/ 1463 h 14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463"/>
                <a:gd name="T17" fmla="*/ 178 w 178"/>
                <a:gd name="T18" fmla="*/ 1463 h 14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463">
                  <a:moveTo>
                    <a:pt x="0" y="1463"/>
                  </a:moveTo>
                  <a:lnTo>
                    <a:pt x="0" y="110"/>
                  </a:lnTo>
                  <a:lnTo>
                    <a:pt x="178" y="0"/>
                  </a:lnTo>
                  <a:lnTo>
                    <a:pt x="178" y="1366"/>
                  </a:lnTo>
                  <a:lnTo>
                    <a:pt x="0" y="1463"/>
                  </a:lnTo>
                  <a:close/>
                </a:path>
              </a:pathLst>
            </a:custGeom>
            <a:solidFill>
              <a:srgbClr val="8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2" name="Freeform 31"/>
            <p:cNvSpPr>
              <a:spLocks/>
            </p:cNvSpPr>
            <p:nvPr/>
          </p:nvSpPr>
          <p:spPr bwMode="auto">
            <a:xfrm>
              <a:off x="2841" y="1484"/>
              <a:ext cx="178" cy="1463"/>
            </a:xfrm>
            <a:custGeom>
              <a:avLst/>
              <a:gdLst>
                <a:gd name="T0" fmla="*/ 0 w 178"/>
                <a:gd name="T1" fmla="*/ 1463 h 1463"/>
                <a:gd name="T2" fmla="*/ 0 w 178"/>
                <a:gd name="T3" fmla="*/ 110 h 1463"/>
                <a:gd name="T4" fmla="*/ 178 w 178"/>
                <a:gd name="T5" fmla="*/ 0 h 1463"/>
                <a:gd name="T6" fmla="*/ 178 w 178"/>
                <a:gd name="T7" fmla="*/ 1366 h 1463"/>
                <a:gd name="T8" fmla="*/ 0 w 178"/>
                <a:gd name="T9" fmla="*/ 1463 h 14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463"/>
                <a:gd name="T17" fmla="*/ 178 w 178"/>
                <a:gd name="T18" fmla="*/ 1463 h 14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463">
                  <a:moveTo>
                    <a:pt x="0" y="1463"/>
                  </a:moveTo>
                  <a:lnTo>
                    <a:pt x="0" y="110"/>
                  </a:lnTo>
                  <a:lnTo>
                    <a:pt x="178" y="0"/>
                  </a:lnTo>
                  <a:lnTo>
                    <a:pt x="178" y="1366"/>
                  </a:lnTo>
                  <a:lnTo>
                    <a:pt x="0" y="1463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3" name="Rectangle 32"/>
            <p:cNvSpPr>
              <a:spLocks noChangeArrowheads="1"/>
            </p:cNvSpPr>
            <p:nvPr/>
          </p:nvSpPr>
          <p:spPr bwMode="auto">
            <a:xfrm>
              <a:off x="2355" y="1594"/>
              <a:ext cx="486" cy="135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4" name="Rectangle 33"/>
            <p:cNvSpPr>
              <a:spLocks noChangeArrowheads="1"/>
            </p:cNvSpPr>
            <p:nvPr/>
          </p:nvSpPr>
          <p:spPr bwMode="auto">
            <a:xfrm>
              <a:off x="2355" y="1594"/>
              <a:ext cx="486" cy="135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5" name="Freeform 34"/>
            <p:cNvSpPr>
              <a:spLocks/>
            </p:cNvSpPr>
            <p:nvPr/>
          </p:nvSpPr>
          <p:spPr bwMode="auto">
            <a:xfrm>
              <a:off x="2355" y="1484"/>
              <a:ext cx="664" cy="110"/>
            </a:xfrm>
            <a:custGeom>
              <a:avLst/>
              <a:gdLst>
                <a:gd name="T0" fmla="*/ 486 w 664"/>
                <a:gd name="T1" fmla="*/ 110 h 110"/>
                <a:gd name="T2" fmla="*/ 664 w 664"/>
                <a:gd name="T3" fmla="*/ 0 h 110"/>
                <a:gd name="T4" fmla="*/ 166 w 664"/>
                <a:gd name="T5" fmla="*/ 0 h 110"/>
                <a:gd name="T6" fmla="*/ 0 w 664"/>
                <a:gd name="T7" fmla="*/ 110 h 110"/>
                <a:gd name="T8" fmla="*/ 486 w 664"/>
                <a:gd name="T9" fmla="*/ 11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4"/>
                <a:gd name="T16" fmla="*/ 0 h 110"/>
                <a:gd name="T17" fmla="*/ 664 w 664"/>
                <a:gd name="T18" fmla="*/ 110 h 1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4" h="110">
                  <a:moveTo>
                    <a:pt x="486" y="110"/>
                  </a:moveTo>
                  <a:lnTo>
                    <a:pt x="664" y="0"/>
                  </a:lnTo>
                  <a:lnTo>
                    <a:pt x="166" y="0"/>
                  </a:lnTo>
                  <a:lnTo>
                    <a:pt x="0" y="110"/>
                  </a:lnTo>
                  <a:lnTo>
                    <a:pt x="486" y="110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6" name="Freeform 35"/>
            <p:cNvSpPr>
              <a:spLocks/>
            </p:cNvSpPr>
            <p:nvPr/>
          </p:nvSpPr>
          <p:spPr bwMode="auto">
            <a:xfrm>
              <a:off x="2355" y="1484"/>
              <a:ext cx="664" cy="110"/>
            </a:xfrm>
            <a:custGeom>
              <a:avLst/>
              <a:gdLst>
                <a:gd name="T0" fmla="*/ 486 w 664"/>
                <a:gd name="T1" fmla="*/ 110 h 110"/>
                <a:gd name="T2" fmla="*/ 664 w 664"/>
                <a:gd name="T3" fmla="*/ 0 h 110"/>
                <a:gd name="T4" fmla="*/ 166 w 664"/>
                <a:gd name="T5" fmla="*/ 0 h 110"/>
                <a:gd name="T6" fmla="*/ 0 w 664"/>
                <a:gd name="T7" fmla="*/ 110 h 110"/>
                <a:gd name="T8" fmla="*/ 486 w 664"/>
                <a:gd name="T9" fmla="*/ 11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4"/>
                <a:gd name="T16" fmla="*/ 0 h 110"/>
                <a:gd name="T17" fmla="*/ 664 w 664"/>
                <a:gd name="T18" fmla="*/ 110 h 1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4" h="110">
                  <a:moveTo>
                    <a:pt x="486" y="110"/>
                  </a:moveTo>
                  <a:lnTo>
                    <a:pt x="664" y="0"/>
                  </a:lnTo>
                  <a:lnTo>
                    <a:pt x="166" y="0"/>
                  </a:lnTo>
                  <a:lnTo>
                    <a:pt x="0" y="110"/>
                  </a:lnTo>
                  <a:lnTo>
                    <a:pt x="486" y="11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7" name="Rectangle 36"/>
            <p:cNvSpPr>
              <a:spLocks noChangeArrowheads="1"/>
            </p:cNvSpPr>
            <p:nvPr/>
          </p:nvSpPr>
          <p:spPr bwMode="auto">
            <a:xfrm>
              <a:off x="2640" y="1314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</a:rPr>
                <a:t>18.7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18" name="Freeform 37"/>
            <p:cNvSpPr>
              <a:spLocks/>
            </p:cNvSpPr>
            <p:nvPr/>
          </p:nvSpPr>
          <p:spPr bwMode="auto">
            <a:xfrm>
              <a:off x="3530" y="1655"/>
              <a:ext cx="166" cy="1292"/>
            </a:xfrm>
            <a:custGeom>
              <a:avLst/>
              <a:gdLst>
                <a:gd name="T0" fmla="*/ 0 w 166"/>
                <a:gd name="T1" fmla="*/ 1292 h 1292"/>
                <a:gd name="T2" fmla="*/ 0 w 166"/>
                <a:gd name="T3" fmla="*/ 98 h 1292"/>
                <a:gd name="T4" fmla="*/ 166 w 166"/>
                <a:gd name="T5" fmla="*/ 0 h 1292"/>
                <a:gd name="T6" fmla="*/ 166 w 166"/>
                <a:gd name="T7" fmla="*/ 1195 h 1292"/>
                <a:gd name="T8" fmla="*/ 0 w 166"/>
                <a:gd name="T9" fmla="*/ 1292 h 1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6"/>
                <a:gd name="T16" fmla="*/ 0 h 1292"/>
                <a:gd name="T17" fmla="*/ 166 w 166"/>
                <a:gd name="T18" fmla="*/ 1292 h 12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6" h="1292">
                  <a:moveTo>
                    <a:pt x="0" y="1292"/>
                  </a:moveTo>
                  <a:lnTo>
                    <a:pt x="0" y="98"/>
                  </a:lnTo>
                  <a:lnTo>
                    <a:pt x="166" y="0"/>
                  </a:lnTo>
                  <a:lnTo>
                    <a:pt x="166" y="1195"/>
                  </a:lnTo>
                  <a:lnTo>
                    <a:pt x="0" y="1292"/>
                  </a:lnTo>
                  <a:close/>
                </a:path>
              </a:pathLst>
            </a:custGeom>
            <a:solidFill>
              <a:srgbClr val="8066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9" name="Freeform 38"/>
            <p:cNvSpPr>
              <a:spLocks/>
            </p:cNvSpPr>
            <p:nvPr/>
          </p:nvSpPr>
          <p:spPr bwMode="auto">
            <a:xfrm>
              <a:off x="3530" y="1655"/>
              <a:ext cx="166" cy="1292"/>
            </a:xfrm>
            <a:custGeom>
              <a:avLst/>
              <a:gdLst>
                <a:gd name="T0" fmla="*/ 0 w 166"/>
                <a:gd name="T1" fmla="*/ 1292 h 1292"/>
                <a:gd name="T2" fmla="*/ 0 w 166"/>
                <a:gd name="T3" fmla="*/ 98 h 1292"/>
                <a:gd name="T4" fmla="*/ 166 w 166"/>
                <a:gd name="T5" fmla="*/ 0 h 1292"/>
                <a:gd name="T6" fmla="*/ 166 w 166"/>
                <a:gd name="T7" fmla="*/ 1195 h 1292"/>
                <a:gd name="T8" fmla="*/ 0 w 166"/>
                <a:gd name="T9" fmla="*/ 1292 h 1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6"/>
                <a:gd name="T16" fmla="*/ 0 h 1292"/>
                <a:gd name="T17" fmla="*/ 166 w 166"/>
                <a:gd name="T18" fmla="*/ 1292 h 12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6" h="1292">
                  <a:moveTo>
                    <a:pt x="0" y="1292"/>
                  </a:moveTo>
                  <a:lnTo>
                    <a:pt x="0" y="98"/>
                  </a:lnTo>
                  <a:lnTo>
                    <a:pt x="166" y="0"/>
                  </a:lnTo>
                  <a:lnTo>
                    <a:pt x="166" y="1195"/>
                  </a:lnTo>
                  <a:lnTo>
                    <a:pt x="0" y="1292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0" name="Rectangle 39"/>
            <p:cNvSpPr>
              <a:spLocks noChangeArrowheads="1"/>
            </p:cNvSpPr>
            <p:nvPr/>
          </p:nvSpPr>
          <p:spPr bwMode="auto">
            <a:xfrm>
              <a:off x="3031" y="1753"/>
              <a:ext cx="499" cy="1194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1" name="Rectangle 40"/>
            <p:cNvSpPr>
              <a:spLocks noChangeArrowheads="1"/>
            </p:cNvSpPr>
            <p:nvPr/>
          </p:nvSpPr>
          <p:spPr bwMode="auto">
            <a:xfrm>
              <a:off x="3031" y="1753"/>
              <a:ext cx="499" cy="119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2" name="Freeform 41"/>
            <p:cNvSpPr>
              <a:spLocks/>
            </p:cNvSpPr>
            <p:nvPr/>
          </p:nvSpPr>
          <p:spPr bwMode="auto">
            <a:xfrm>
              <a:off x="3031" y="1655"/>
              <a:ext cx="665" cy="98"/>
            </a:xfrm>
            <a:custGeom>
              <a:avLst/>
              <a:gdLst>
                <a:gd name="T0" fmla="*/ 499 w 665"/>
                <a:gd name="T1" fmla="*/ 98 h 98"/>
                <a:gd name="T2" fmla="*/ 665 w 665"/>
                <a:gd name="T3" fmla="*/ 0 h 98"/>
                <a:gd name="T4" fmla="*/ 178 w 665"/>
                <a:gd name="T5" fmla="*/ 0 h 98"/>
                <a:gd name="T6" fmla="*/ 0 w 665"/>
                <a:gd name="T7" fmla="*/ 98 h 98"/>
                <a:gd name="T8" fmla="*/ 499 w 665"/>
                <a:gd name="T9" fmla="*/ 98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5"/>
                <a:gd name="T16" fmla="*/ 0 h 98"/>
                <a:gd name="T17" fmla="*/ 665 w 665"/>
                <a:gd name="T18" fmla="*/ 98 h 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5" h="98">
                  <a:moveTo>
                    <a:pt x="499" y="98"/>
                  </a:moveTo>
                  <a:lnTo>
                    <a:pt x="665" y="0"/>
                  </a:lnTo>
                  <a:lnTo>
                    <a:pt x="178" y="0"/>
                  </a:lnTo>
                  <a:lnTo>
                    <a:pt x="0" y="98"/>
                  </a:lnTo>
                  <a:lnTo>
                    <a:pt x="499" y="98"/>
                  </a:lnTo>
                  <a:close/>
                </a:path>
              </a:pathLst>
            </a:custGeom>
            <a:solidFill>
              <a:srgbClr val="BF997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3" name="Freeform 42"/>
            <p:cNvSpPr>
              <a:spLocks/>
            </p:cNvSpPr>
            <p:nvPr/>
          </p:nvSpPr>
          <p:spPr bwMode="auto">
            <a:xfrm>
              <a:off x="3031" y="1655"/>
              <a:ext cx="665" cy="98"/>
            </a:xfrm>
            <a:custGeom>
              <a:avLst/>
              <a:gdLst>
                <a:gd name="T0" fmla="*/ 499 w 665"/>
                <a:gd name="T1" fmla="*/ 98 h 98"/>
                <a:gd name="T2" fmla="*/ 665 w 665"/>
                <a:gd name="T3" fmla="*/ 0 h 98"/>
                <a:gd name="T4" fmla="*/ 178 w 665"/>
                <a:gd name="T5" fmla="*/ 0 h 98"/>
                <a:gd name="T6" fmla="*/ 0 w 665"/>
                <a:gd name="T7" fmla="*/ 98 h 98"/>
                <a:gd name="T8" fmla="*/ 499 w 665"/>
                <a:gd name="T9" fmla="*/ 98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5"/>
                <a:gd name="T16" fmla="*/ 0 h 98"/>
                <a:gd name="T17" fmla="*/ 665 w 665"/>
                <a:gd name="T18" fmla="*/ 98 h 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5" h="98">
                  <a:moveTo>
                    <a:pt x="499" y="98"/>
                  </a:moveTo>
                  <a:lnTo>
                    <a:pt x="665" y="0"/>
                  </a:lnTo>
                  <a:lnTo>
                    <a:pt x="178" y="0"/>
                  </a:lnTo>
                  <a:lnTo>
                    <a:pt x="0" y="98"/>
                  </a:lnTo>
                  <a:lnTo>
                    <a:pt x="499" y="98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4" name="Rectangle 43"/>
            <p:cNvSpPr>
              <a:spLocks noChangeArrowheads="1"/>
            </p:cNvSpPr>
            <p:nvPr/>
          </p:nvSpPr>
          <p:spPr bwMode="auto">
            <a:xfrm>
              <a:off x="3340" y="1509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</a:rPr>
                <a:t>16.5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25" name="Freeform 44"/>
            <p:cNvSpPr>
              <a:spLocks/>
            </p:cNvSpPr>
            <p:nvPr/>
          </p:nvSpPr>
          <p:spPr bwMode="auto">
            <a:xfrm>
              <a:off x="4206" y="1765"/>
              <a:ext cx="166" cy="1182"/>
            </a:xfrm>
            <a:custGeom>
              <a:avLst/>
              <a:gdLst>
                <a:gd name="T0" fmla="*/ 0 w 166"/>
                <a:gd name="T1" fmla="*/ 1182 h 1182"/>
                <a:gd name="T2" fmla="*/ 0 w 166"/>
                <a:gd name="T3" fmla="*/ 110 h 1182"/>
                <a:gd name="T4" fmla="*/ 166 w 166"/>
                <a:gd name="T5" fmla="*/ 0 h 1182"/>
                <a:gd name="T6" fmla="*/ 166 w 166"/>
                <a:gd name="T7" fmla="*/ 1085 h 1182"/>
                <a:gd name="T8" fmla="*/ 0 w 166"/>
                <a:gd name="T9" fmla="*/ 1182 h 1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6"/>
                <a:gd name="T16" fmla="*/ 0 h 1182"/>
                <a:gd name="T17" fmla="*/ 166 w 166"/>
                <a:gd name="T18" fmla="*/ 1182 h 1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6" h="1182">
                  <a:moveTo>
                    <a:pt x="0" y="1182"/>
                  </a:moveTo>
                  <a:lnTo>
                    <a:pt x="0" y="110"/>
                  </a:lnTo>
                  <a:lnTo>
                    <a:pt x="166" y="0"/>
                  </a:lnTo>
                  <a:lnTo>
                    <a:pt x="166" y="1085"/>
                  </a:lnTo>
                  <a:lnTo>
                    <a:pt x="0" y="1182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6" name="Freeform 45"/>
            <p:cNvSpPr>
              <a:spLocks/>
            </p:cNvSpPr>
            <p:nvPr/>
          </p:nvSpPr>
          <p:spPr bwMode="auto">
            <a:xfrm>
              <a:off x="4206" y="1765"/>
              <a:ext cx="166" cy="1182"/>
            </a:xfrm>
            <a:custGeom>
              <a:avLst/>
              <a:gdLst>
                <a:gd name="T0" fmla="*/ 0 w 166"/>
                <a:gd name="T1" fmla="*/ 1182 h 1182"/>
                <a:gd name="T2" fmla="*/ 0 w 166"/>
                <a:gd name="T3" fmla="*/ 110 h 1182"/>
                <a:gd name="T4" fmla="*/ 166 w 166"/>
                <a:gd name="T5" fmla="*/ 0 h 1182"/>
                <a:gd name="T6" fmla="*/ 166 w 166"/>
                <a:gd name="T7" fmla="*/ 1085 h 1182"/>
                <a:gd name="T8" fmla="*/ 0 w 166"/>
                <a:gd name="T9" fmla="*/ 1182 h 1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6"/>
                <a:gd name="T16" fmla="*/ 0 h 1182"/>
                <a:gd name="T17" fmla="*/ 166 w 166"/>
                <a:gd name="T18" fmla="*/ 1182 h 1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6" h="1182">
                  <a:moveTo>
                    <a:pt x="0" y="1182"/>
                  </a:moveTo>
                  <a:lnTo>
                    <a:pt x="0" y="110"/>
                  </a:lnTo>
                  <a:lnTo>
                    <a:pt x="166" y="0"/>
                  </a:lnTo>
                  <a:lnTo>
                    <a:pt x="166" y="1085"/>
                  </a:lnTo>
                  <a:lnTo>
                    <a:pt x="0" y="1182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7" name="Rectangle 46"/>
            <p:cNvSpPr>
              <a:spLocks noChangeArrowheads="1"/>
            </p:cNvSpPr>
            <p:nvPr/>
          </p:nvSpPr>
          <p:spPr bwMode="auto">
            <a:xfrm>
              <a:off x="3732" y="1875"/>
              <a:ext cx="474" cy="107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8" name="Rectangle 47"/>
            <p:cNvSpPr>
              <a:spLocks noChangeArrowheads="1"/>
            </p:cNvSpPr>
            <p:nvPr/>
          </p:nvSpPr>
          <p:spPr bwMode="auto">
            <a:xfrm>
              <a:off x="3732" y="1875"/>
              <a:ext cx="474" cy="107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9" name="Freeform 48"/>
            <p:cNvSpPr>
              <a:spLocks/>
            </p:cNvSpPr>
            <p:nvPr/>
          </p:nvSpPr>
          <p:spPr bwMode="auto">
            <a:xfrm>
              <a:off x="3732" y="1765"/>
              <a:ext cx="640" cy="110"/>
            </a:xfrm>
            <a:custGeom>
              <a:avLst/>
              <a:gdLst>
                <a:gd name="T0" fmla="*/ 474 w 640"/>
                <a:gd name="T1" fmla="*/ 110 h 110"/>
                <a:gd name="T2" fmla="*/ 640 w 640"/>
                <a:gd name="T3" fmla="*/ 0 h 110"/>
                <a:gd name="T4" fmla="*/ 154 w 640"/>
                <a:gd name="T5" fmla="*/ 0 h 110"/>
                <a:gd name="T6" fmla="*/ 0 w 640"/>
                <a:gd name="T7" fmla="*/ 110 h 110"/>
                <a:gd name="T8" fmla="*/ 474 w 640"/>
                <a:gd name="T9" fmla="*/ 11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0"/>
                <a:gd name="T16" fmla="*/ 0 h 110"/>
                <a:gd name="T17" fmla="*/ 640 w 640"/>
                <a:gd name="T18" fmla="*/ 110 h 1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0" h="110">
                  <a:moveTo>
                    <a:pt x="474" y="110"/>
                  </a:moveTo>
                  <a:lnTo>
                    <a:pt x="640" y="0"/>
                  </a:lnTo>
                  <a:lnTo>
                    <a:pt x="154" y="0"/>
                  </a:lnTo>
                  <a:lnTo>
                    <a:pt x="0" y="110"/>
                  </a:lnTo>
                  <a:lnTo>
                    <a:pt x="474" y="110"/>
                  </a:lnTo>
                  <a:close/>
                </a:path>
              </a:pathLst>
            </a:custGeom>
            <a:solidFill>
              <a:srgbClr val="B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0" name="Freeform 49"/>
            <p:cNvSpPr>
              <a:spLocks/>
            </p:cNvSpPr>
            <p:nvPr/>
          </p:nvSpPr>
          <p:spPr bwMode="auto">
            <a:xfrm>
              <a:off x="3732" y="1765"/>
              <a:ext cx="640" cy="110"/>
            </a:xfrm>
            <a:custGeom>
              <a:avLst/>
              <a:gdLst>
                <a:gd name="T0" fmla="*/ 474 w 640"/>
                <a:gd name="T1" fmla="*/ 110 h 110"/>
                <a:gd name="T2" fmla="*/ 640 w 640"/>
                <a:gd name="T3" fmla="*/ 0 h 110"/>
                <a:gd name="T4" fmla="*/ 154 w 640"/>
                <a:gd name="T5" fmla="*/ 0 h 110"/>
                <a:gd name="T6" fmla="*/ 0 w 640"/>
                <a:gd name="T7" fmla="*/ 110 h 110"/>
                <a:gd name="T8" fmla="*/ 474 w 640"/>
                <a:gd name="T9" fmla="*/ 11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0"/>
                <a:gd name="T16" fmla="*/ 0 h 110"/>
                <a:gd name="T17" fmla="*/ 640 w 640"/>
                <a:gd name="T18" fmla="*/ 110 h 1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0" h="110">
                  <a:moveTo>
                    <a:pt x="474" y="110"/>
                  </a:moveTo>
                  <a:lnTo>
                    <a:pt x="640" y="0"/>
                  </a:lnTo>
                  <a:lnTo>
                    <a:pt x="154" y="0"/>
                  </a:lnTo>
                  <a:lnTo>
                    <a:pt x="0" y="110"/>
                  </a:lnTo>
                  <a:lnTo>
                    <a:pt x="474" y="11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1" name="Rectangle 50"/>
            <p:cNvSpPr>
              <a:spLocks noChangeArrowheads="1"/>
            </p:cNvSpPr>
            <p:nvPr/>
          </p:nvSpPr>
          <p:spPr bwMode="auto">
            <a:xfrm>
              <a:off x="4028" y="1545"/>
              <a:ext cx="2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</a:rPr>
                <a:t>14.9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32" name="Freeform 51"/>
            <p:cNvSpPr>
              <a:spLocks/>
            </p:cNvSpPr>
            <p:nvPr/>
          </p:nvSpPr>
          <p:spPr bwMode="auto">
            <a:xfrm>
              <a:off x="4883" y="1887"/>
              <a:ext cx="178" cy="1060"/>
            </a:xfrm>
            <a:custGeom>
              <a:avLst/>
              <a:gdLst>
                <a:gd name="T0" fmla="*/ 0 w 178"/>
                <a:gd name="T1" fmla="*/ 1060 h 1060"/>
                <a:gd name="T2" fmla="*/ 0 w 178"/>
                <a:gd name="T3" fmla="*/ 109 h 1060"/>
                <a:gd name="T4" fmla="*/ 178 w 178"/>
                <a:gd name="T5" fmla="*/ 0 h 1060"/>
                <a:gd name="T6" fmla="*/ 178 w 178"/>
                <a:gd name="T7" fmla="*/ 963 h 1060"/>
                <a:gd name="T8" fmla="*/ 0 w 178"/>
                <a:gd name="T9" fmla="*/ 1060 h 10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060"/>
                <a:gd name="T17" fmla="*/ 178 w 178"/>
                <a:gd name="T18" fmla="*/ 1060 h 10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060">
                  <a:moveTo>
                    <a:pt x="0" y="1060"/>
                  </a:moveTo>
                  <a:lnTo>
                    <a:pt x="0" y="109"/>
                  </a:lnTo>
                  <a:lnTo>
                    <a:pt x="178" y="0"/>
                  </a:lnTo>
                  <a:lnTo>
                    <a:pt x="178" y="963"/>
                  </a:lnTo>
                  <a:lnTo>
                    <a:pt x="0" y="1060"/>
                  </a:lnTo>
                  <a:close/>
                </a:path>
              </a:pathLst>
            </a:custGeom>
            <a:solidFill>
              <a:srgbClr val="3300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3" name="Freeform 52"/>
            <p:cNvSpPr>
              <a:spLocks/>
            </p:cNvSpPr>
            <p:nvPr/>
          </p:nvSpPr>
          <p:spPr bwMode="auto">
            <a:xfrm>
              <a:off x="4883" y="1887"/>
              <a:ext cx="178" cy="1060"/>
            </a:xfrm>
            <a:custGeom>
              <a:avLst/>
              <a:gdLst>
                <a:gd name="T0" fmla="*/ 0 w 178"/>
                <a:gd name="T1" fmla="*/ 1060 h 1060"/>
                <a:gd name="T2" fmla="*/ 0 w 178"/>
                <a:gd name="T3" fmla="*/ 109 h 1060"/>
                <a:gd name="T4" fmla="*/ 178 w 178"/>
                <a:gd name="T5" fmla="*/ 0 h 1060"/>
                <a:gd name="T6" fmla="*/ 178 w 178"/>
                <a:gd name="T7" fmla="*/ 963 h 1060"/>
                <a:gd name="T8" fmla="*/ 0 w 178"/>
                <a:gd name="T9" fmla="*/ 1060 h 10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060"/>
                <a:gd name="T17" fmla="*/ 178 w 178"/>
                <a:gd name="T18" fmla="*/ 1060 h 10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060">
                  <a:moveTo>
                    <a:pt x="0" y="1060"/>
                  </a:moveTo>
                  <a:lnTo>
                    <a:pt x="0" y="109"/>
                  </a:lnTo>
                  <a:lnTo>
                    <a:pt x="178" y="0"/>
                  </a:lnTo>
                  <a:lnTo>
                    <a:pt x="178" y="963"/>
                  </a:lnTo>
                  <a:lnTo>
                    <a:pt x="0" y="106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4" name="Rectangle 53"/>
            <p:cNvSpPr>
              <a:spLocks noChangeArrowheads="1"/>
            </p:cNvSpPr>
            <p:nvPr/>
          </p:nvSpPr>
          <p:spPr bwMode="auto">
            <a:xfrm>
              <a:off x="4408" y="1996"/>
              <a:ext cx="475" cy="951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5" name="Rectangle 54"/>
            <p:cNvSpPr>
              <a:spLocks noChangeArrowheads="1"/>
            </p:cNvSpPr>
            <p:nvPr/>
          </p:nvSpPr>
          <p:spPr bwMode="auto">
            <a:xfrm>
              <a:off x="4408" y="1996"/>
              <a:ext cx="475" cy="95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6" name="Freeform 55"/>
            <p:cNvSpPr>
              <a:spLocks/>
            </p:cNvSpPr>
            <p:nvPr/>
          </p:nvSpPr>
          <p:spPr bwMode="auto">
            <a:xfrm>
              <a:off x="4408" y="1887"/>
              <a:ext cx="653" cy="109"/>
            </a:xfrm>
            <a:custGeom>
              <a:avLst/>
              <a:gdLst>
                <a:gd name="T0" fmla="*/ 475 w 653"/>
                <a:gd name="T1" fmla="*/ 109 h 109"/>
                <a:gd name="T2" fmla="*/ 653 w 653"/>
                <a:gd name="T3" fmla="*/ 0 h 109"/>
                <a:gd name="T4" fmla="*/ 154 w 653"/>
                <a:gd name="T5" fmla="*/ 0 h 109"/>
                <a:gd name="T6" fmla="*/ 0 w 653"/>
                <a:gd name="T7" fmla="*/ 109 h 109"/>
                <a:gd name="T8" fmla="*/ 475 w 653"/>
                <a:gd name="T9" fmla="*/ 109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3"/>
                <a:gd name="T16" fmla="*/ 0 h 109"/>
                <a:gd name="T17" fmla="*/ 653 w 653"/>
                <a:gd name="T18" fmla="*/ 109 h 1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3" h="109">
                  <a:moveTo>
                    <a:pt x="475" y="109"/>
                  </a:moveTo>
                  <a:lnTo>
                    <a:pt x="653" y="0"/>
                  </a:lnTo>
                  <a:lnTo>
                    <a:pt x="154" y="0"/>
                  </a:lnTo>
                  <a:lnTo>
                    <a:pt x="0" y="109"/>
                  </a:lnTo>
                  <a:lnTo>
                    <a:pt x="475" y="109"/>
                  </a:lnTo>
                  <a:close/>
                </a:path>
              </a:pathLst>
            </a:custGeom>
            <a:solidFill>
              <a:srgbClr val="4D0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7" name="Freeform 56"/>
            <p:cNvSpPr>
              <a:spLocks/>
            </p:cNvSpPr>
            <p:nvPr/>
          </p:nvSpPr>
          <p:spPr bwMode="auto">
            <a:xfrm>
              <a:off x="4408" y="1887"/>
              <a:ext cx="653" cy="109"/>
            </a:xfrm>
            <a:custGeom>
              <a:avLst/>
              <a:gdLst>
                <a:gd name="T0" fmla="*/ 475 w 653"/>
                <a:gd name="T1" fmla="*/ 109 h 109"/>
                <a:gd name="T2" fmla="*/ 653 w 653"/>
                <a:gd name="T3" fmla="*/ 0 h 109"/>
                <a:gd name="T4" fmla="*/ 154 w 653"/>
                <a:gd name="T5" fmla="*/ 0 h 109"/>
                <a:gd name="T6" fmla="*/ 0 w 653"/>
                <a:gd name="T7" fmla="*/ 109 h 109"/>
                <a:gd name="T8" fmla="*/ 475 w 653"/>
                <a:gd name="T9" fmla="*/ 109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3"/>
                <a:gd name="T16" fmla="*/ 0 h 109"/>
                <a:gd name="T17" fmla="*/ 653 w 653"/>
                <a:gd name="T18" fmla="*/ 109 h 1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3" h="109">
                  <a:moveTo>
                    <a:pt x="475" y="109"/>
                  </a:moveTo>
                  <a:lnTo>
                    <a:pt x="653" y="0"/>
                  </a:lnTo>
                  <a:lnTo>
                    <a:pt x="154" y="0"/>
                  </a:lnTo>
                  <a:lnTo>
                    <a:pt x="0" y="109"/>
                  </a:lnTo>
                  <a:lnTo>
                    <a:pt x="475" y="109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8" name="Rectangle 57"/>
            <p:cNvSpPr>
              <a:spLocks noChangeArrowheads="1"/>
            </p:cNvSpPr>
            <p:nvPr/>
          </p:nvSpPr>
          <p:spPr bwMode="auto">
            <a:xfrm>
              <a:off x="4669" y="1728"/>
              <a:ext cx="2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</a:rPr>
                <a:t>13.2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39" name="Line 58"/>
            <p:cNvSpPr>
              <a:spLocks noChangeShapeType="1"/>
            </p:cNvSpPr>
            <p:nvPr/>
          </p:nvSpPr>
          <p:spPr bwMode="auto">
            <a:xfrm flipV="1">
              <a:off x="776" y="1216"/>
              <a:ext cx="1" cy="18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0" name="Line 59"/>
            <p:cNvSpPr>
              <a:spLocks noChangeShapeType="1"/>
            </p:cNvSpPr>
            <p:nvPr/>
          </p:nvSpPr>
          <p:spPr bwMode="auto">
            <a:xfrm flipH="1">
              <a:off x="741" y="3021"/>
              <a:ext cx="3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1" name="Line 60"/>
            <p:cNvSpPr>
              <a:spLocks noChangeShapeType="1"/>
            </p:cNvSpPr>
            <p:nvPr/>
          </p:nvSpPr>
          <p:spPr bwMode="auto">
            <a:xfrm flipH="1">
              <a:off x="768" y="2688"/>
              <a:ext cx="3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2" name="Line 61"/>
            <p:cNvSpPr>
              <a:spLocks noChangeShapeType="1"/>
            </p:cNvSpPr>
            <p:nvPr/>
          </p:nvSpPr>
          <p:spPr bwMode="auto">
            <a:xfrm flipH="1">
              <a:off x="741" y="2301"/>
              <a:ext cx="3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3" name="Line 62"/>
            <p:cNvSpPr>
              <a:spLocks noChangeShapeType="1"/>
            </p:cNvSpPr>
            <p:nvPr/>
          </p:nvSpPr>
          <p:spPr bwMode="auto">
            <a:xfrm flipH="1">
              <a:off x="741" y="1935"/>
              <a:ext cx="3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4" name="Line 63"/>
            <p:cNvSpPr>
              <a:spLocks noChangeShapeType="1"/>
            </p:cNvSpPr>
            <p:nvPr/>
          </p:nvSpPr>
          <p:spPr bwMode="auto">
            <a:xfrm flipH="1">
              <a:off x="741" y="1582"/>
              <a:ext cx="3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5" name="Line 64"/>
            <p:cNvSpPr>
              <a:spLocks noChangeShapeType="1"/>
            </p:cNvSpPr>
            <p:nvPr/>
          </p:nvSpPr>
          <p:spPr bwMode="auto">
            <a:xfrm flipH="1">
              <a:off x="741" y="1216"/>
              <a:ext cx="3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6" name="Rectangle 65"/>
            <p:cNvSpPr>
              <a:spLocks noChangeArrowheads="1"/>
            </p:cNvSpPr>
            <p:nvPr/>
          </p:nvSpPr>
          <p:spPr bwMode="auto">
            <a:xfrm>
              <a:off x="658" y="2947"/>
              <a:ext cx="7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0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47" name="Rectangle 66"/>
            <p:cNvSpPr>
              <a:spLocks noChangeArrowheads="1"/>
            </p:cNvSpPr>
            <p:nvPr/>
          </p:nvSpPr>
          <p:spPr bwMode="auto">
            <a:xfrm>
              <a:off x="658" y="2582"/>
              <a:ext cx="7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5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48" name="Rectangle 67"/>
            <p:cNvSpPr>
              <a:spLocks noChangeArrowheads="1"/>
            </p:cNvSpPr>
            <p:nvPr/>
          </p:nvSpPr>
          <p:spPr bwMode="auto">
            <a:xfrm>
              <a:off x="586" y="2216"/>
              <a:ext cx="14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10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49" name="Rectangle 68"/>
            <p:cNvSpPr>
              <a:spLocks noChangeArrowheads="1"/>
            </p:cNvSpPr>
            <p:nvPr/>
          </p:nvSpPr>
          <p:spPr bwMode="auto">
            <a:xfrm>
              <a:off x="586" y="1862"/>
              <a:ext cx="14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15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50" name="Rectangle 69"/>
            <p:cNvSpPr>
              <a:spLocks noChangeArrowheads="1"/>
            </p:cNvSpPr>
            <p:nvPr/>
          </p:nvSpPr>
          <p:spPr bwMode="auto">
            <a:xfrm>
              <a:off x="586" y="1497"/>
              <a:ext cx="14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20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51" name="Rectangle 70"/>
            <p:cNvSpPr>
              <a:spLocks noChangeArrowheads="1"/>
            </p:cNvSpPr>
            <p:nvPr/>
          </p:nvSpPr>
          <p:spPr bwMode="auto">
            <a:xfrm>
              <a:off x="586" y="1143"/>
              <a:ext cx="14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25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52" name="Rectangle 71"/>
            <p:cNvSpPr>
              <a:spLocks noChangeArrowheads="1"/>
            </p:cNvSpPr>
            <p:nvPr/>
          </p:nvSpPr>
          <p:spPr bwMode="auto">
            <a:xfrm rot="-5400000">
              <a:off x="172" y="2038"/>
              <a:ext cx="486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</a:rPr>
                <a:t>Returns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53" name="Line 72"/>
            <p:cNvSpPr>
              <a:spLocks noChangeShapeType="1"/>
            </p:cNvSpPr>
            <p:nvPr/>
          </p:nvSpPr>
          <p:spPr bwMode="auto">
            <a:xfrm>
              <a:off x="776" y="3021"/>
              <a:ext cx="40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4" name="Line 73"/>
            <p:cNvSpPr>
              <a:spLocks noChangeShapeType="1"/>
            </p:cNvSpPr>
            <p:nvPr/>
          </p:nvSpPr>
          <p:spPr bwMode="auto">
            <a:xfrm>
              <a:off x="776" y="302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5" name="Line 74"/>
            <p:cNvSpPr>
              <a:spLocks noChangeShapeType="1"/>
            </p:cNvSpPr>
            <p:nvPr/>
          </p:nvSpPr>
          <p:spPr bwMode="auto">
            <a:xfrm>
              <a:off x="1453" y="302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6" name="Line 75"/>
            <p:cNvSpPr>
              <a:spLocks noChangeShapeType="1"/>
            </p:cNvSpPr>
            <p:nvPr/>
          </p:nvSpPr>
          <p:spPr bwMode="auto">
            <a:xfrm>
              <a:off x="2129" y="302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7" name="Line 76"/>
            <p:cNvSpPr>
              <a:spLocks noChangeShapeType="1"/>
            </p:cNvSpPr>
            <p:nvPr/>
          </p:nvSpPr>
          <p:spPr bwMode="auto">
            <a:xfrm>
              <a:off x="2818" y="302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8" name="Line 77"/>
            <p:cNvSpPr>
              <a:spLocks noChangeShapeType="1"/>
            </p:cNvSpPr>
            <p:nvPr/>
          </p:nvSpPr>
          <p:spPr bwMode="auto">
            <a:xfrm>
              <a:off x="3494" y="302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9" name="Line 78"/>
            <p:cNvSpPr>
              <a:spLocks noChangeShapeType="1"/>
            </p:cNvSpPr>
            <p:nvPr/>
          </p:nvSpPr>
          <p:spPr bwMode="auto">
            <a:xfrm>
              <a:off x="4183" y="302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0" name="Line 79"/>
            <p:cNvSpPr>
              <a:spLocks noChangeShapeType="1"/>
            </p:cNvSpPr>
            <p:nvPr/>
          </p:nvSpPr>
          <p:spPr bwMode="auto">
            <a:xfrm>
              <a:off x="4871" y="302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1" name="Rectangle 80"/>
            <p:cNvSpPr>
              <a:spLocks noChangeArrowheads="1"/>
            </p:cNvSpPr>
            <p:nvPr/>
          </p:nvSpPr>
          <p:spPr bwMode="auto">
            <a:xfrm>
              <a:off x="1104" y="3084"/>
              <a:ext cx="384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Small Fonts"/>
                </a:rPr>
                <a:t> Seed Funds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46162" name="Rectangle 81"/>
            <p:cNvSpPr>
              <a:spLocks noChangeArrowheads="1"/>
            </p:cNvSpPr>
            <p:nvPr/>
          </p:nvSpPr>
          <p:spPr bwMode="auto">
            <a:xfrm>
              <a:off x="1657" y="3084"/>
              <a:ext cx="492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  <a:latin typeface="Small Fonts"/>
                </a:rPr>
                <a:t>All </a:t>
              </a:r>
            </a:p>
            <a:p>
              <a:pPr algn="ctr"/>
              <a:r>
                <a:rPr lang="en-US" sz="1600" b="1">
                  <a:solidFill>
                    <a:srgbClr val="000000"/>
                  </a:solidFill>
                  <a:latin typeface="Small Fonts"/>
                </a:rPr>
                <a:t>Venture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46163" name="Rectangle 82"/>
            <p:cNvSpPr>
              <a:spLocks noChangeArrowheads="1"/>
            </p:cNvSpPr>
            <p:nvPr/>
          </p:nvSpPr>
          <p:spPr bwMode="auto">
            <a:xfrm>
              <a:off x="2443" y="3084"/>
              <a:ext cx="38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Small Fonts"/>
                </a:rPr>
                <a:t>Hedge</a:t>
              </a:r>
            </a:p>
            <a:p>
              <a:r>
                <a:rPr lang="en-US" sz="1600" b="1">
                  <a:solidFill>
                    <a:srgbClr val="000000"/>
                  </a:solidFill>
                  <a:latin typeface="Small Fonts"/>
                </a:rPr>
                <a:t>Funds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46164" name="Rectangle 83"/>
            <p:cNvSpPr>
              <a:spLocks noChangeArrowheads="1"/>
            </p:cNvSpPr>
            <p:nvPr/>
          </p:nvSpPr>
          <p:spPr bwMode="auto">
            <a:xfrm>
              <a:off x="3105" y="3132"/>
              <a:ext cx="492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Small Fonts"/>
                </a:rPr>
                <a:t>Buyouts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46165" name="Rectangle 84"/>
            <p:cNvSpPr>
              <a:spLocks noChangeArrowheads="1"/>
            </p:cNvSpPr>
            <p:nvPr/>
          </p:nvSpPr>
          <p:spPr bwMode="auto">
            <a:xfrm>
              <a:off x="3720" y="3132"/>
              <a:ext cx="597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Small Fonts"/>
                </a:rPr>
                <a:t>S &amp; P 500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46166" name="Rectangle 85"/>
            <p:cNvSpPr>
              <a:spLocks noChangeArrowheads="1"/>
            </p:cNvSpPr>
            <p:nvPr/>
          </p:nvSpPr>
          <p:spPr bwMode="auto">
            <a:xfrm>
              <a:off x="4393" y="3132"/>
              <a:ext cx="591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Small Fonts"/>
                </a:rPr>
                <a:t>NASDAQ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46167" name="Rectangle 86"/>
            <p:cNvSpPr>
              <a:spLocks noChangeArrowheads="1"/>
            </p:cNvSpPr>
            <p:nvPr/>
          </p:nvSpPr>
          <p:spPr bwMode="auto">
            <a:xfrm>
              <a:off x="2381" y="1020"/>
              <a:ext cx="266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</a:rPr>
                <a:t>Historical 20 Year Returns for Alternative Assets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6168" name="Rectangle 87"/>
            <p:cNvSpPr>
              <a:spLocks noChangeArrowheads="1"/>
            </p:cNvSpPr>
            <p:nvPr/>
          </p:nvSpPr>
          <p:spPr bwMode="auto">
            <a:xfrm>
              <a:off x="5625" y="3624"/>
              <a:ext cx="4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46084" name="Text Box 88"/>
          <p:cNvSpPr txBox="1">
            <a:spLocks noChangeArrowheads="1"/>
          </p:cNvSpPr>
          <p:nvPr/>
        </p:nvSpPr>
        <p:spPr bwMode="auto">
          <a:xfrm>
            <a:off x="4479925" y="5894388"/>
            <a:ext cx="46640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600" b="1"/>
              <a:t>2007 study: IRR = 27% or 2.6X in 3.5 years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600" b="1"/>
              <a:t>Rob Wiltbank, Willamette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Process, Deals &amp; Implications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What’s the process for investment?</a:t>
            </a:r>
          </a:p>
          <a:p>
            <a:r>
              <a:rPr lang="en-US" smtClean="0"/>
              <a:t>What do the deals look like?</a:t>
            </a:r>
          </a:p>
          <a:p>
            <a:r>
              <a:rPr lang="en-US" smtClean="0"/>
              <a:t>What issues do entrepreneurs need to consider for angel and follow-on funding?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609600" y="1628775"/>
            <a:ext cx="8077200" cy="4329113"/>
            <a:chOff x="686" y="1290"/>
            <a:chExt cx="5062" cy="2481"/>
          </a:xfrm>
        </p:grpSpPr>
        <p:sp>
          <p:nvSpPr>
            <p:cNvPr id="48134" name="Freeform 3"/>
            <p:cNvSpPr>
              <a:spLocks/>
            </p:cNvSpPr>
            <p:nvPr/>
          </p:nvSpPr>
          <p:spPr bwMode="auto">
            <a:xfrm>
              <a:off x="1114" y="1290"/>
              <a:ext cx="4634" cy="345"/>
            </a:xfrm>
            <a:custGeom>
              <a:avLst/>
              <a:gdLst>
                <a:gd name="T0" fmla="*/ 0 w 4957"/>
                <a:gd name="T1" fmla="*/ 0 h 345"/>
                <a:gd name="T2" fmla="*/ 2 w 4957"/>
                <a:gd name="T3" fmla="*/ 10 h 345"/>
                <a:gd name="T4" fmla="*/ 8 w 4957"/>
                <a:gd name="T5" fmla="*/ 20 h 345"/>
                <a:gd name="T6" fmla="*/ 17 w 4957"/>
                <a:gd name="T7" fmla="*/ 30 h 345"/>
                <a:gd name="T8" fmla="*/ 32 w 4957"/>
                <a:gd name="T9" fmla="*/ 40 h 345"/>
                <a:gd name="T10" fmla="*/ 49 w 4957"/>
                <a:gd name="T11" fmla="*/ 50 h 345"/>
                <a:gd name="T12" fmla="*/ 70 w 4957"/>
                <a:gd name="T13" fmla="*/ 59 h 345"/>
                <a:gd name="T14" fmla="*/ 95 w 4957"/>
                <a:gd name="T15" fmla="*/ 69 h 345"/>
                <a:gd name="T16" fmla="*/ 125 w 4957"/>
                <a:gd name="T17" fmla="*/ 79 h 345"/>
                <a:gd name="T18" fmla="*/ 159 w 4957"/>
                <a:gd name="T19" fmla="*/ 89 h 345"/>
                <a:gd name="T20" fmla="*/ 195 w 4957"/>
                <a:gd name="T21" fmla="*/ 99 h 345"/>
                <a:gd name="T22" fmla="*/ 236 w 4957"/>
                <a:gd name="T23" fmla="*/ 108 h 345"/>
                <a:gd name="T24" fmla="*/ 280 w 4957"/>
                <a:gd name="T25" fmla="*/ 118 h 345"/>
                <a:gd name="T26" fmla="*/ 327 w 4957"/>
                <a:gd name="T27" fmla="*/ 127 h 345"/>
                <a:gd name="T28" fmla="*/ 380 w 4957"/>
                <a:gd name="T29" fmla="*/ 136 h 345"/>
                <a:gd name="T30" fmla="*/ 435 w 4957"/>
                <a:gd name="T31" fmla="*/ 145 h 345"/>
                <a:gd name="T32" fmla="*/ 493 w 4957"/>
                <a:gd name="T33" fmla="*/ 155 h 345"/>
                <a:gd name="T34" fmla="*/ 555 w 4957"/>
                <a:gd name="T35" fmla="*/ 163 h 345"/>
                <a:gd name="T36" fmla="*/ 621 w 4957"/>
                <a:gd name="T37" fmla="*/ 172 h 345"/>
                <a:gd name="T38" fmla="*/ 690 w 4957"/>
                <a:gd name="T39" fmla="*/ 181 h 345"/>
                <a:gd name="T40" fmla="*/ 762 w 4957"/>
                <a:gd name="T41" fmla="*/ 189 h 345"/>
                <a:gd name="T42" fmla="*/ 838 w 4957"/>
                <a:gd name="T43" fmla="*/ 197 h 345"/>
                <a:gd name="T44" fmla="*/ 917 w 4957"/>
                <a:gd name="T45" fmla="*/ 206 h 345"/>
                <a:gd name="T46" fmla="*/ 999 w 4957"/>
                <a:gd name="T47" fmla="*/ 213 h 345"/>
                <a:gd name="T48" fmla="*/ 1083 w 4957"/>
                <a:gd name="T49" fmla="*/ 221 h 345"/>
                <a:gd name="T50" fmla="*/ 1172 w 4957"/>
                <a:gd name="T51" fmla="*/ 229 h 345"/>
                <a:gd name="T52" fmla="*/ 1263 w 4957"/>
                <a:gd name="T53" fmla="*/ 236 h 345"/>
                <a:gd name="T54" fmla="*/ 1356 w 4957"/>
                <a:gd name="T55" fmla="*/ 243 h 345"/>
                <a:gd name="T56" fmla="*/ 1455 w 4957"/>
                <a:gd name="T57" fmla="*/ 251 h 345"/>
                <a:gd name="T58" fmla="*/ 1554 w 4957"/>
                <a:gd name="T59" fmla="*/ 257 h 345"/>
                <a:gd name="T60" fmla="*/ 1655 w 4957"/>
                <a:gd name="T61" fmla="*/ 264 h 345"/>
                <a:gd name="T62" fmla="*/ 1759 w 4957"/>
                <a:gd name="T63" fmla="*/ 270 h 345"/>
                <a:gd name="T64" fmla="*/ 1868 w 4957"/>
                <a:gd name="T65" fmla="*/ 276 h 345"/>
                <a:gd name="T66" fmla="*/ 1976 w 4957"/>
                <a:gd name="T67" fmla="*/ 282 h 345"/>
                <a:gd name="T68" fmla="*/ 2087 w 4957"/>
                <a:gd name="T69" fmla="*/ 288 h 345"/>
                <a:gd name="T70" fmla="*/ 2201 w 4957"/>
                <a:gd name="T71" fmla="*/ 293 h 345"/>
                <a:gd name="T72" fmla="*/ 2317 w 4957"/>
                <a:gd name="T73" fmla="*/ 298 h 345"/>
                <a:gd name="T74" fmla="*/ 2434 w 4957"/>
                <a:gd name="T75" fmla="*/ 303 h 345"/>
                <a:gd name="T76" fmla="*/ 2554 w 4957"/>
                <a:gd name="T77" fmla="*/ 308 h 345"/>
                <a:gd name="T78" fmla="*/ 2676 w 4957"/>
                <a:gd name="T79" fmla="*/ 312 h 345"/>
                <a:gd name="T80" fmla="*/ 2799 w 4957"/>
                <a:gd name="T81" fmla="*/ 316 h 345"/>
                <a:gd name="T82" fmla="*/ 2923 w 4957"/>
                <a:gd name="T83" fmla="*/ 320 h 345"/>
                <a:gd name="T84" fmla="*/ 3049 w 4957"/>
                <a:gd name="T85" fmla="*/ 323 h 345"/>
                <a:gd name="T86" fmla="*/ 3177 w 4957"/>
                <a:gd name="T87" fmla="*/ 327 h 345"/>
                <a:gd name="T88" fmla="*/ 3306 w 4957"/>
                <a:gd name="T89" fmla="*/ 330 h 345"/>
                <a:gd name="T90" fmla="*/ 3436 w 4957"/>
                <a:gd name="T91" fmla="*/ 332 h 345"/>
                <a:gd name="T92" fmla="*/ 3565 w 4957"/>
                <a:gd name="T93" fmla="*/ 335 h 345"/>
                <a:gd name="T94" fmla="*/ 3697 w 4957"/>
                <a:gd name="T95" fmla="*/ 337 h 345"/>
                <a:gd name="T96" fmla="*/ 3829 w 4957"/>
                <a:gd name="T97" fmla="*/ 339 h 345"/>
                <a:gd name="T98" fmla="*/ 3962 w 4957"/>
                <a:gd name="T99" fmla="*/ 341 h 345"/>
                <a:gd name="T100" fmla="*/ 4096 w 4957"/>
                <a:gd name="T101" fmla="*/ 342 h 345"/>
                <a:gd name="T102" fmla="*/ 4231 w 4957"/>
                <a:gd name="T103" fmla="*/ 343 h 345"/>
                <a:gd name="T104" fmla="*/ 4364 w 4957"/>
                <a:gd name="T105" fmla="*/ 344 h 345"/>
                <a:gd name="T106" fmla="*/ 4499 w 4957"/>
                <a:gd name="T107" fmla="*/ 344 h 345"/>
                <a:gd name="T108" fmla="*/ 4633 w 4957"/>
                <a:gd name="T109" fmla="*/ 344 h 34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7"/>
                <a:gd name="T166" fmla="*/ 0 h 345"/>
                <a:gd name="T167" fmla="*/ 4957 w 4957"/>
                <a:gd name="T168" fmla="*/ 345 h 34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7" h="345">
                  <a:moveTo>
                    <a:pt x="0" y="0"/>
                  </a:moveTo>
                  <a:lnTo>
                    <a:pt x="2" y="10"/>
                  </a:lnTo>
                  <a:lnTo>
                    <a:pt x="9" y="20"/>
                  </a:lnTo>
                  <a:lnTo>
                    <a:pt x="18" y="30"/>
                  </a:lnTo>
                  <a:lnTo>
                    <a:pt x="34" y="40"/>
                  </a:lnTo>
                  <a:lnTo>
                    <a:pt x="52" y="50"/>
                  </a:lnTo>
                  <a:lnTo>
                    <a:pt x="75" y="59"/>
                  </a:lnTo>
                  <a:lnTo>
                    <a:pt x="102" y="69"/>
                  </a:lnTo>
                  <a:lnTo>
                    <a:pt x="134" y="79"/>
                  </a:lnTo>
                  <a:lnTo>
                    <a:pt x="170" y="89"/>
                  </a:lnTo>
                  <a:lnTo>
                    <a:pt x="209" y="99"/>
                  </a:lnTo>
                  <a:lnTo>
                    <a:pt x="252" y="108"/>
                  </a:lnTo>
                  <a:lnTo>
                    <a:pt x="300" y="118"/>
                  </a:lnTo>
                  <a:lnTo>
                    <a:pt x="350" y="127"/>
                  </a:lnTo>
                  <a:lnTo>
                    <a:pt x="407" y="136"/>
                  </a:lnTo>
                  <a:lnTo>
                    <a:pt x="465" y="145"/>
                  </a:lnTo>
                  <a:lnTo>
                    <a:pt x="527" y="155"/>
                  </a:lnTo>
                  <a:lnTo>
                    <a:pt x="594" y="163"/>
                  </a:lnTo>
                  <a:lnTo>
                    <a:pt x="664" y="172"/>
                  </a:lnTo>
                  <a:lnTo>
                    <a:pt x="738" y="181"/>
                  </a:lnTo>
                  <a:lnTo>
                    <a:pt x="815" y="189"/>
                  </a:lnTo>
                  <a:lnTo>
                    <a:pt x="896" y="197"/>
                  </a:lnTo>
                  <a:lnTo>
                    <a:pt x="981" y="206"/>
                  </a:lnTo>
                  <a:lnTo>
                    <a:pt x="1069" y="213"/>
                  </a:lnTo>
                  <a:lnTo>
                    <a:pt x="1159" y="221"/>
                  </a:lnTo>
                  <a:lnTo>
                    <a:pt x="1254" y="229"/>
                  </a:lnTo>
                  <a:lnTo>
                    <a:pt x="1351" y="236"/>
                  </a:lnTo>
                  <a:lnTo>
                    <a:pt x="1451" y="243"/>
                  </a:lnTo>
                  <a:lnTo>
                    <a:pt x="1556" y="251"/>
                  </a:lnTo>
                  <a:lnTo>
                    <a:pt x="1662" y="257"/>
                  </a:lnTo>
                  <a:lnTo>
                    <a:pt x="1770" y="264"/>
                  </a:lnTo>
                  <a:lnTo>
                    <a:pt x="1882" y="270"/>
                  </a:lnTo>
                  <a:lnTo>
                    <a:pt x="1998" y="276"/>
                  </a:lnTo>
                  <a:lnTo>
                    <a:pt x="2114" y="282"/>
                  </a:lnTo>
                  <a:lnTo>
                    <a:pt x="2233" y="288"/>
                  </a:lnTo>
                  <a:lnTo>
                    <a:pt x="2354" y="293"/>
                  </a:lnTo>
                  <a:lnTo>
                    <a:pt x="2479" y="298"/>
                  </a:lnTo>
                  <a:lnTo>
                    <a:pt x="2604" y="303"/>
                  </a:lnTo>
                  <a:lnTo>
                    <a:pt x="2732" y="308"/>
                  </a:lnTo>
                  <a:lnTo>
                    <a:pt x="2862" y="312"/>
                  </a:lnTo>
                  <a:lnTo>
                    <a:pt x="2994" y="316"/>
                  </a:lnTo>
                  <a:lnTo>
                    <a:pt x="3127" y="320"/>
                  </a:lnTo>
                  <a:lnTo>
                    <a:pt x="3262" y="323"/>
                  </a:lnTo>
                  <a:lnTo>
                    <a:pt x="3398" y="327"/>
                  </a:lnTo>
                  <a:lnTo>
                    <a:pt x="3536" y="330"/>
                  </a:lnTo>
                  <a:lnTo>
                    <a:pt x="3675" y="332"/>
                  </a:lnTo>
                  <a:lnTo>
                    <a:pt x="3813" y="335"/>
                  </a:lnTo>
                  <a:lnTo>
                    <a:pt x="3955" y="337"/>
                  </a:lnTo>
                  <a:lnTo>
                    <a:pt x="4096" y="339"/>
                  </a:lnTo>
                  <a:lnTo>
                    <a:pt x="4238" y="341"/>
                  </a:lnTo>
                  <a:lnTo>
                    <a:pt x="4382" y="342"/>
                  </a:lnTo>
                  <a:lnTo>
                    <a:pt x="4526" y="343"/>
                  </a:lnTo>
                  <a:lnTo>
                    <a:pt x="4668" y="344"/>
                  </a:lnTo>
                  <a:lnTo>
                    <a:pt x="4813" y="344"/>
                  </a:lnTo>
                  <a:lnTo>
                    <a:pt x="4956" y="344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5" name="Freeform 4"/>
            <p:cNvSpPr>
              <a:spLocks/>
            </p:cNvSpPr>
            <p:nvPr/>
          </p:nvSpPr>
          <p:spPr bwMode="auto">
            <a:xfrm>
              <a:off x="1113" y="2306"/>
              <a:ext cx="4625" cy="345"/>
            </a:xfrm>
            <a:custGeom>
              <a:avLst/>
              <a:gdLst>
                <a:gd name="T0" fmla="*/ 0 w 4957"/>
                <a:gd name="T1" fmla="*/ 344 h 345"/>
                <a:gd name="T2" fmla="*/ 2 w 4957"/>
                <a:gd name="T3" fmla="*/ 334 h 345"/>
                <a:gd name="T4" fmla="*/ 8 w 4957"/>
                <a:gd name="T5" fmla="*/ 324 h 345"/>
                <a:gd name="T6" fmla="*/ 17 w 4957"/>
                <a:gd name="T7" fmla="*/ 314 h 345"/>
                <a:gd name="T8" fmla="*/ 32 w 4957"/>
                <a:gd name="T9" fmla="*/ 304 h 345"/>
                <a:gd name="T10" fmla="*/ 49 w 4957"/>
                <a:gd name="T11" fmla="*/ 294 h 345"/>
                <a:gd name="T12" fmla="*/ 70 w 4957"/>
                <a:gd name="T13" fmla="*/ 285 h 345"/>
                <a:gd name="T14" fmla="*/ 95 w 4957"/>
                <a:gd name="T15" fmla="*/ 275 h 345"/>
                <a:gd name="T16" fmla="*/ 125 w 4957"/>
                <a:gd name="T17" fmla="*/ 265 h 345"/>
                <a:gd name="T18" fmla="*/ 159 w 4957"/>
                <a:gd name="T19" fmla="*/ 255 h 345"/>
                <a:gd name="T20" fmla="*/ 195 w 4957"/>
                <a:gd name="T21" fmla="*/ 245 h 345"/>
                <a:gd name="T22" fmla="*/ 235 w 4957"/>
                <a:gd name="T23" fmla="*/ 236 h 345"/>
                <a:gd name="T24" fmla="*/ 280 w 4957"/>
                <a:gd name="T25" fmla="*/ 226 h 345"/>
                <a:gd name="T26" fmla="*/ 327 w 4957"/>
                <a:gd name="T27" fmla="*/ 217 h 345"/>
                <a:gd name="T28" fmla="*/ 380 w 4957"/>
                <a:gd name="T29" fmla="*/ 208 h 345"/>
                <a:gd name="T30" fmla="*/ 434 w 4957"/>
                <a:gd name="T31" fmla="*/ 199 h 345"/>
                <a:gd name="T32" fmla="*/ 492 w 4957"/>
                <a:gd name="T33" fmla="*/ 189 h 345"/>
                <a:gd name="T34" fmla="*/ 554 w 4957"/>
                <a:gd name="T35" fmla="*/ 181 h 345"/>
                <a:gd name="T36" fmla="*/ 620 w 4957"/>
                <a:gd name="T37" fmla="*/ 172 h 345"/>
                <a:gd name="T38" fmla="*/ 689 w 4957"/>
                <a:gd name="T39" fmla="*/ 163 h 345"/>
                <a:gd name="T40" fmla="*/ 760 w 4957"/>
                <a:gd name="T41" fmla="*/ 155 h 345"/>
                <a:gd name="T42" fmla="*/ 836 w 4957"/>
                <a:gd name="T43" fmla="*/ 147 h 345"/>
                <a:gd name="T44" fmla="*/ 915 w 4957"/>
                <a:gd name="T45" fmla="*/ 138 h 345"/>
                <a:gd name="T46" fmla="*/ 997 w 4957"/>
                <a:gd name="T47" fmla="*/ 131 h 345"/>
                <a:gd name="T48" fmla="*/ 1081 w 4957"/>
                <a:gd name="T49" fmla="*/ 123 h 345"/>
                <a:gd name="T50" fmla="*/ 1170 w 4957"/>
                <a:gd name="T51" fmla="*/ 115 h 345"/>
                <a:gd name="T52" fmla="*/ 1261 w 4957"/>
                <a:gd name="T53" fmla="*/ 108 h 345"/>
                <a:gd name="T54" fmla="*/ 1354 w 4957"/>
                <a:gd name="T55" fmla="*/ 101 h 345"/>
                <a:gd name="T56" fmla="*/ 1452 w 4957"/>
                <a:gd name="T57" fmla="*/ 93 h 345"/>
                <a:gd name="T58" fmla="*/ 1551 w 4957"/>
                <a:gd name="T59" fmla="*/ 87 h 345"/>
                <a:gd name="T60" fmla="*/ 1651 w 4957"/>
                <a:gd name="T61" fmla="*/ 80 h 345"/>
                <a:gd name="T62" fmla="*/ 1756 w 4957"/>
                <a:gd name="T63" fmla="*/ 74 h 345"/>
                <a:gd name="T64" fmla="*/ 1864 w 4957"/>
                <a:gd name="T65" fmla="*/ 68 h 345"/>
                <a:gd name="T66" fmla="*/ 1972 w 4957"/>
                <a:gd name="T67" fmla="*/ 62 h 345"/>
                <a:gd name="T68" fmla="*/ 2083 w 4957"/>
                <a:gd name="T69" fmla="*/ 56 h 345"/>
                <a:gd name="T70" fmla="*/ 2196 w 4957"/>
                <a:gd name="T71" fmla="*/ 51 h 345"/>
                <a:gd name="T72" fmla="*/ 2313 w 4957"/>
                <a:gd name="T73" fmla="*/ 46 h 345"/>
                <a:gd name="T74" fmla="*/ 2430 w 4957"/>
                <a:gd name="T75" fmla="*/ 41 h 345"/>
                <a:gd name="T76" fmla="*/ 2549 w 4957"/>
                <a:gd name="T77" fmla="*/ 36 h 345"/>
                <a:gd name="T78" fmla="*/ 2670 w 4957"/>
                <a:gd name="T79" fmla="*/ 32 h 345"/>
                <a:gd name="T80" fmla="*/ 2793 w 4957"/>
                <a:gd name="T81" fmla="*/ 28 h 345"/>
                <a:gd name="T82" fmla="*/ 2918 w 4957"/>
                <a:gd name="T83" fmla="*/ 24 h 345"/>
                <a:gd name="T84" fmla="*/ 3044 w 4957"/>
                <a:gd name="T85" fmla="*/ 21 h 345"/>
                <a:gd name="T86" fmla="*/ 3170 w 4957"/>
                <a:gd name="T87" fmla="*/ 17 h 345"/>
                <a:gd name="T88" fmla="*/ 3299 w 4957"/>
                <a:gd name="T89" fmla="*/ 14 h 345"/>
                <a:gd name="T90" fmla="*/ 3429 w 4957"/>
                <a:gd name="T91" fmla="*/ 12 h 345"/>
                <a:gd name="T92" fmla="*/ 3558 w 4957"/>
                <a:gd name="T93" fmla="*/ 9 h 345"/>
                <a:gd name="T94" fmla="*/ 3690 w 4957"/>
                <a:gd name="T95" fmla="*/ 7 h 345"/>
                <a:gd name="T96" fmla="*/ 3822 w 4957"/>
                <a:gd name="T97" fmla="*/ 5 h 345"/>
                <a:gd name="T98" fmla="*/ 3954 w 4957"/>
                <a:gd name="T99" fmla="*/ 3 h 345"/>
                <a:gd name="T100" fmla="*/ 4089 w 4957"/>
                <a:gd name="T101" fmla="*/ 2 h 345"/>
                <a:gd name="T102" fmla="*/ 4223 w 4957"/>
                <a:gd name="T103" fmla="*/ 1 h 345"/>
                <a:gd name="T104" fmla="*/ 4355 w 4957"/>
                <a:gd name="T105" fmla="*/ 0 h 345"/>
                <a:gd name="T106" fmla="*/ 4491 w 4957"/>
                <a:gd name="T107" fmla="*/ 0 h 345"/>
                <a:gd name="T108" fmla="*/ 4624 w 4957"/>
                <a:gd name="T109" fmla="*/ 0 h 34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7"/>
                <a:gd name="T166" fmla="*/ 0 h 345"/>
                <a:gd name="T167" fmla="*/ 4957 w 4957"/>
                <a:gd name="T168" fmla="*/ 345 h 34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7" h="345">
                  <a:moveTo>
                    <a:pt x="0" y="344"/>
                  </a:moveTo>
                  <a:lnTo>
                    <a:pt x="2" y="334"/>
                  </a:lnTo>
                  <a:lnTo>
                    <a:pt x="9" y="324"/>
                  </a:lnTo>
                  <a:lnTo>
                    <a:pt x="18" y="314"/>
                  </a:lnTo>
                  <a:lnTo>
                    <a:pt x="34" y="304"/>
                  </a:lnTo>
                  <a:lnTo>
                    <a:pt x="52" y="294"/>
                  </a:lnTo>
                  <a:lnTo>
                    <a:pt x="75" y="285"/>
                  </a:lnTo>
                  <a:lnTo>
                    <a:pt x="102" y="275"/>
                  </a:lnTo>
                  <a:lnTo>
                    <a:pt x="134" y="265"/>
                  </a:lnTo>
                  <a:lnTo>
                    <a:pt x="170" y="255"/>
                  </a:lnTo>
                  <a:lnTo>
                    <a:pt x="209" y="245"/>
                  </a:lnTo>
                  <a:lnTo>
                    <a:pt x="252" y="236"/>
                  </a:lnTo>
                  <a:lnTo>
                    <a:pt x="300" y="226"/>
                  </a:lnTo>
                  <a:lnTo>
                    <a:pt x="350" y="217"/>
                  </a:lnTo>
                  <a:lnTo>
                    <a:pt x="407" y="208"/>
                  </a:lnTo>
                  <a:lnTo>
                    <a:pt x="465" y="199"/>
                  </a:lnTo>
                  <a:lnTo>
                    <a:pt x="527" y="189"/>
                  </a:lnTo>
                  <a:lnTo>
                    <a:pt x="594" y="181"/>
                  </a:lnTo>
                  <a:lnTo>
                    <a:pt x="664" y="172"/>
                  </a:lnTo>
                  <a:lnTo>
                    <a:pt x="738" y="163"/>
                  </a:lnTo>
                  <a:lnTo>
                    <a:pt x="815" y="155"/>
                  </a:lnTo>
                  <a:lnTo>
                    <a:pt x="896" y="147"/>
                  </a:lnTo>
                  <a:lnTo>
                    <a:pt x="981" y="138"/>
                  </a:lnTo>
                  <a:lnTo>
                    <a:pt x="1069" y="131"/>
                  </a:lnTo>
                  <a:lnTo>
                    <a:pt x="1159" y="123"/>
                  </a:lnTo>
                  <a:lnTo>
                    <a:pt x="1254" y="115"/>
                  </a:lnTo>
                  <a:lnTo>
                    <a:pt x="1351" y="108"/>
                  </a:lnTo>
                  <a:lnTo>
                    <a:pt x="1451" y="101"/>
                  </a:lnTo>
                  <a:lnTo>
                    <a:pt x="1556" y="93"/>
                  </a:lnTo>
                  <a:lnTo>
                    <a:pt x="1662" y="87"/>
                  </a:lnTo>
                  <a:lnTo>
                    <a:pt x="1770" y="80"/>
                  </a:lnTo>
                  <a:lnTo>
                    <a:pt x="1882" y="74"/>
                  </a:lnTo>
                  <a:lnTo>
                    <a:pt x="1998" y="68"/>
                  </a:lnTo>
                  <a:lnTo>
                    <a:pt x="2114" y="62"/>
                  </a:lnTo>
                  <a:lnTo>
                    <a:pt x="2233" y="56"/>
                  </a:lnTo>
                  <a:lnTo>
                    <a:pt x="2354" y="51"/>
                  </a:lnTo>
                  <a:lnTo>
                    <a:pt x="2479" y="46"/>
                  </a:lnTo>
                  <a:lnTo>
                    <a:pt x="2604" y="41"/>
                  </a:lnTo>
                  <a:lnTo>
                    <a:pt x="2732" y="36"/>
                  </a:lnTo>
                  <a:lnTo>
                    <a:pt x="2862" y="32"/>
                  </a:lnTo>
                  <a:lnTo>
                    <a:pt x="2994" y="28"/>
                  </a:lnTo>
                  <a:lnTo>
                    <a:pt x="3127" y="24"/>
                  </a:lnTo>
                  <a:lnTo>
                    <a:pt x="3262" y="21"/>
                  </a:lnTo>
                  <a:lnTo>
                    <a:pt x="3398" y="17"/>
                  </a:lnTo>
                  <a:lnTo>
                    <a:pt x="3536" y="14"/>
                  </a:lnTo>
                  <a:lnTo>
                    <a:pt x="3675" y="12"/>
                  </a:lnTo>
                  <a:lnTo>
                    <a:pt x="3813" y="9"/>
                  </a:lnTo>
                  <a:lnTo>
                    <a:pt x="3955" y="7"/>
                  </a:lnTo>
                  <a:lnTo>
                    <a:pt x="4096" y="5"/>
                  </a:lnTo>
                  <a:lnTo>
                    <a:pt x="4238" y="3"/>
                  </a:lnTo>
                  <a:lnTo>
                    <a:pt x="4382" y="2"/>
                  </a:lnTo>
                  <a:lnTo>
                    <a:pt x="4526" y="1"/>
                  </a:lnTo>
                  <a:lnTo>
                    <a:pt x="4668" y="0"/>
                  </a:lnTo>
                  <a:lnTo>
                    <a:pt x="4813" y="0"/>
                  </a:lnTo>
                  <a:lnTo>
                    <a:pt x="4956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6" name="AutoShape 5"/>
            <p:cNvSpPr>
              <a:spLocks noChangeArrowheads="1"/>
            </p:cNvSpPr>
            <p:nvPr/>
          </p:nvSpPr>
          <p:spPr bwMode="auto">
            <a:xfrm>
              <a:off x="686" y="1482"/>
              <a:ext cx="842" cy="912"/>
            </a:xfrm>
            <a:prstGeom prst="homePlate">
              <a:avLst>
                <a:gd name="adj" fmla="val 41787"/>
              </a:avLst>
            </a:prstGeom>
            <a:noFill/>
            <a:ln w="31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314005" tIns="157002" rIns="314005" bIns="157002" anchor="ctr"/>
            <a:lstStyle/>
            <a:p>
              <a:pPr algn="ctr"/>
              <a:r>
                <a:rPr lang="en-US" sz="1400" b="1">
                  <a:solidFill>
                    <a:schemeClr val="tx2"/>
                  </a:solidFill>
                </a:rPr>
                <a:t>Submissions</a:t>
              </a:r>
            </a:p>
            <a:p>
              <a:pPr algn="ctr"/>
              <a:r>
                <a:rPr lang="en-US" sz="1400" b="1">
                  <a:solidFill>
                    <a:schemeClr val="tx2"/>
                  </a:solidFill>
                </a:rPr>
                <a:t>(~30 Plans</a:t>
              </a:r>
            </a:p>
            <a:p>
              <a:pPr algn="ctr"/>
              <a:r>
                <a:rPr lang="en-US" sz="1400" b="1">
                  <a:solidFill>
                    <a:schemeClr val="tx2"/>
                  </a:solidFill>
                </a:rPr>
                <a:t>Per Month)</a:t>
              </a:r>
            </a:p>
          </p:txBody>
        </p:sp>
        <p:grpSp>
          <p:nvGrpSpPr>
            <p:cNvPr id="48137" name="Group 6"/>
            <p:cNvGrpSpPr>
              <a:grpSpLocks/>
            </p:cNvGrpSpPr>
            <p:nvPr/>
          </p:nvGrpSpPr>
          <p:grpSpPr bwMode="auto">
            <a:xfrm>
              <a:off x="1216" y="2058"/>
              <a:ext cx="812" cy="1702"/>
              <a:chOff x="626" y="2064"/>
              <a:chExt cx="812" cy="1702"/>
            </a:xfrm>
          </p:grpSpPr>
          <p:sp>
            <p:nvSpPr>
              <p:cNvPr id="48162" name="Line 7"/>
              <p:cNvSpPr>
                <a:spLocks noChangeShapeType="1"/>
              </p:cNvSpPr>
              <p:nvPr/>
            </p:nvSpPr>
            <p:spPr bwMode="auto">
              <a:xfrm>
                <a:off x="1056" y="2064"/>
                <a:ext cx="0" cy="70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3" name="AutoShape 8"/>
              <p:cNvSpPr>
                <a:spLocks noChangeArrowheads="1"/>
              </p:cNvSpPr>
              <p:nvPr/>
            </p:nvSpPr>
            <p:spPr bwMode="auto">
              <a:xfrm>
                <a:off x="626" y="2728"/>
                <a:ext cx="812" cy="103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1200" b="1"/>
                  <a:t>Managing Director pre-screens emailed submissions.</a:t>
                </a:r>
              </a:p>
            </p:txBody>
          </p:sp>
        </p:grpSp>
        <p:grpSp>
          <p:nvGrpSpPr>
            <p:cNvPr id="48138" name="Group 9"/>
            <p:cNvGrpSpPr>
              <a:grpSpLocks/>
            </p:cNvGrpSpPr>
            <p:nvPr/>
          </p:nvGrpSpPr>
          <p:grpSpPr bwMode="auto">
            <a:xfrm>
              <a:off x="1625" y="1538"/>
              <a:ext cx="1287" cy="2215"/>
              <a:chOff x="1035" y="1544"/>
              <a:chExt cx="1287" cy="2215"/>
            </a:xfrm>
          </p:grpSpPr>
          <p:sp>
            <p:nvSpPr>
              <p:cNvPr id="48158" name="Rectangle 10"/>
              <p:cNvSpPr>
                <a:spLocks noChangeArrowheads="1"/>
              </p:cNvSpPr>
              <p:nvPr/>
            </p:nvSpPr>
            <p:spPr bwMode="auto">
              <a:xfrm>
                <a:off x="1035" y="1668"/>
                <a:ext cx="1008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Screening Team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Review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(5 – 10 Plans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Per Month)</a:t>
                </a:r>
              </a:p>
            </p:txBody>
          </p:sp>
          <p:grpSp>
            <p:nvGrpSpPr>
              <p:cNvPr id="48159" name="Group 11"/>
              <p:cNvGrpSpPr>
                <a:grpSpLocks/>
              </p:cNvGrpSpPr>
              <p:nvPr/>
            </p:nvGrpSpPr>
            <p:grpSpPr bwMode="auto">
              <a:xfrm>
                <a:off x="1510" y="1544"/>
                <a:ext cx="812" cy="2215"/>
                <a:chOff x="1510" y="1544"/>
                <a:chExt cx="812" cy="2215"/>
              </a:xfrm>
            </p:grpSpPr>
            <p:sp>
              <p:nvSpPr>
                <p:cNvPr id="48160" name="Line 12"/>
                <p:cNvSpPr>
                  <a:spLocks noChangeShapeType="1"/>
                </p:cNvSpPr>
                <p:nvPr/>
              </p:nvSpPr>
              <p:spPr bwMode="auto">
                <a:xfrm>
                  <a:off x="2017" y="1544"/>
                  <a:ext cx="0" cy="12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61" name="AutoShape 13"/>
                <p:cNvSpPr>
                  <a:spLocks noChangeArrowheads="1"/>
                </p:cNvSpPr>
                <p:nvPr/>
              </p:nvSpPr>
              <p:spPr bwMode="auto">
                <a:xfrm>
                  <a:off x="1510" y="2721"/>
                  <a:ext cx="812" cy="103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n-US" sz="1200" b="1"/>
                    <a:t>Screening team votes on which companies to invite to general meeting.</a:t>
                  </a:r>
                </a:p>
              </p:txBody>
            </p:sp>
          </p:grpSp>
        </p:grpSp>
        <p:grpSp>
          <p:nvGrpSpPr>
            <p:cNvPr id="48139" name="Group 14"/>
            <p:cNvGrpSpPr>
              <a:grpSpLocks/>
            </p:cNvGrpSpPr>
            <p:nvPr/>
          </p:nvGrpSpPr>
          <p:grpSpPr bwMode="auto">
            <a:xfrm>
              <a:off x="2602" y="1592"/>
              <a:ext cx="1315" cy="2164"/>
              <a:chOff x="2012" y="1598"/>
              <a:chExt cx="1315" cy="2164"/>
            </a:xfrm>
          </p:grpSpPr>
          <p:sp>
            <p:nvSpPr>
              <p:cNvPr id="48154" name="Rectangle 15"/>
              <p:cNvSpPr>
                <a:spLocks noChangeArrowheads="1"/>
              </p:cNvSpPr>
              <p:nvPr/>
            </p:nvSpPr>
            <p:spPr bwMode="auto">
              <a:xfrm>
                <a:off x="2012" y="1677"/>
                <a:ext cx="977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General Meeting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Presentations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(1 – 3 Plans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Per Month)</a:t>
                </a:r>
              </a:p>
            </p:txBody>
          </p:sp>
          <p:grpSp>
            <p:nvGrpSpPr>
              <p:cNvPr id="48155" name="Group 16"/>
              <p:cNvGrpSpPr>
                <a:grpSpLocks/>
              </p:cNvGrpSpPr>
              <p:nvPr/>
            </p:nvGrpSpPr>
            <p:grpSpPr bwMode="auto">
              <a:xfrm>
                <a:off x="2393" y="1598"/>
                <a:ext cx="934" cy="2164"/>
                <a:chOff x="2393" y="1598"/>
                <a:chExt cx="934" cy="2164"/>
              </a:xfrm>
            </p:grpSpPr>
            <p:sp>
              <p:nvSpPr>
                <p:cNvPr id="48156" name="Line 17"/>
                <p:cNvSpPr>
                  <a:spLocks noChangeShapeType="1"/>
                </p:cNvSpPr>
                <p:nvPr/>
              </p:nvSpPr>
              <p:spPr bwMode="auto">
                <a:xfrm>
                  <a:off x="2968" y="1598"/>
                  <a:ext cx="8" cy="1195"/>
                </a:xfrm>
                <a:prstGeom prst="line">
                  <a:avLst/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57" name="AutoShape 18"/>
                <p:cNvSpPr>
                  <a:spLocks noChangeArrowheads="1"/>
                </p:cNvSpPr>
                <p:nvPr/>
              </p:nvSpPr>
              <p:spPr bwMode="auto">
                <a:xfrm>
                  <a:off x="2393" y="2724"/>
                  <a:ext cx="934" cy="103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n-US" sz="1000" b="1"/>
                    <a:t>Managing Director polls members for level of investment interest in deals, recruits diligence team, and facilitates selection of deal lead to begin term sheet negotiations.</a:t>
                  </a:r>
                </a:p>
              </p:txBody>
            </p:sp>
          </p:grpSp>
        </p:grpSp>
        <p:grpSp>
          <p:nvGrpSpPr>
            <p:cNvPr id="48140" name="Group 19"/>
            <p:cNvGrpSpPr>
              <a:grpSpLocks/>
            </p:cNvGrpSpPr>
            <p:nvPr/>
          </p:nvGrpSpPr>
          <p:grpSpPr bwMode="auto">
            <a:xfrm>
              <a:off x="4678" y="1770"/>
              <a:ext cx="1029" cy="1995"/>
              <a:chOff x="4128" y="1776"/>
              <a:chExt cx="980" cy="1995"/>
            </a:xfrm>
          </p:grpSpPr>
          <p:sp>
            <p:nvSpPr>
              <p:cNvPr id="48150" name="Rectangle 20"/>
              <p:cNvSpPr>
                <a:spLocks noChangeArrowheads="1"/>
              </p:cNvSpPr>
              <p:nvPr/>
            </p:nvSpPr>
            <p:spPr bwMode="auto">
              <a:xfrm>
                <a:off x="4128" y="1776"/>
                <a:ext cx="816" cy="2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Manage Investment</a:t>
                </a:r>
              </a:p>
            </p:txBody>
          </p:sp>
          <p:grpSp>
            <p:nvGrpSpPr>
              <p:cNvPr id="48151" name="Group 21"/>
              <p:cNvGrpSpPr>
                <a:grpSpLocks/>
              </p:cNvGrpSpPr>
              <p:nvPr/>
            </p:nvGrpSpPr>
            <p:grpSpPr bwMode="auto">
              <a:xfrm>
                <a:off x="4296" y="2079"/>
                <a:ext cx="812" cy="1692"/>
                <a:chOff x="4296" y="2079"/>
                <a:chExt cx="812" cy="1692"/>
              </a:xfrm>
            </p:grpSpPr>
            <p:sp>
              <p:nvSpPr>
                <p:cNvPr id="48152" name="Line 22"/>
                <p:cNvSpPr>
                  <a:spLocks noChangeShapeType="1"/>
                </p:cNvSpPr>
                <p:nvPr/>
              </p:nvSpPr>
              <p:spPr bwMode="auto">
                <a:xfrm>
                  <a:off x="4944" y="2079"/>
                  <a:ext cx="0" cy="700"/>
                </a:xfrm>
                <a:prstGeom prst="line">
                  <a:avLst/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53" name="AutoShape 23"/>
                <p:cNvSpPr>
                  <a:spLocks noChangeArrowheads="1"/>
                </p:cNvSpPr>
                <p:nvPr/>
              </p:nvSpPr>
              <p:spPr bwMode="auto">
                <a:xfrm>
                  <a:off x="4296" y="2733"/>
                  <a:ext cx="812" cy="103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n-US" sz="1200" b="1"/>
                    <a:t>Board member represents member interests and seeks an attractive exit.</a:t>
                  </a:r>
                </a:p>
              </p:txBody>
            </p:sp>
          </p:grpSp>
        </p:grpSp>
        <p:grpSp>
          <p:nvGrpSpPr>
            <p:cNvPr id="48141" name="Group 24"/>
            <p:cNvGrpSpPr>
              <a:grpSpLocks/>
            </p:cNvGrpSpPr>
            <p:nvPr/>
          </p:nvGrpSpPr>
          <p:grpSpPr bwMode="auto">
            <a:xfrm>
              <a:off x="3582" y="1609"/>
              <a:ext cx="1226" cy="2162"/>
              <a:chOff x="2992" y="1609"/>
              <a:chExt cx="1226" cy="2162"/>
            </a:xfrm>
          </p:grpSpPr>
          <p:grpSp>
            <p:nvGrpSpPr>
              <p:cNvPr id="48146" name="Group 25"/>
              <p:cNvGrpSpPr>
                <a:grpSpLocks/>
              </p:cNvGrpSpPr>
              <p:nvPr/>
            </p:nvGrpSpPr>
            <p:grpSpPr bwMode="auto">
              <a:xfrm>
                <a:off x="3406" y="1632"/>
                <a:ext cx="812" cy="2139"/>
                <a:chOff x="3406" y="1632"/>
                <a:chExt cx="812" cy="2139"/>
              </a:xfrm>
            </p:grpSpPr>
            <p:sp>
              <p:nvSpPr>
                <p:cNvPr id="48148" name="Line 26"/>
                <p:cNvSpPr>
                  <a:spLocks noChangeShapeType="1"/>
                </p:cNvSpPr>
                <p:nvPr/>
              </p:nvSpPr>
              <p:spPr bwMode="auto">
                <a:xfrm>
                  <a:off x="4128" y="1632"/>
                  <a:ext cx="0" cy="1132"/>
                </a:xfrm>
                <a:prstGeom prst="line">
                  <a:avLst/>
                </a:prstGeom>
                <a:noFill/>
                <a:ln w="127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49" name="AutoShape 27"/>
                <p:cNvSpPr>
                  <a:spLocks noChangeArrowheads="1"/>
                </p:cNvSpPr>
                <p:nvPr/>
              </p:nvSpPr>
              <p:spPr bwMode="auto">
                <a:xfrm>
                  <a:off x="3406" y="2733"/>
                  <a:ext cx="812" cy="103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n-US" sz="1000" b="1"/>
                    <a:t>Deal lead closes transaction and the sidecar fund invests in companies that attract at least $250K in investment from at least 5 members.</a:t>
                  </a:r>
                </a:p>
              </p:txBody>
            </p:sp>
          </p:grpSp>
          <p:sp>
            <p:nvSpPr>
              <p:cNvPr id="48147" name="Rectangle 28"/>
              <p:cNvSpPr>
                <a:spLocks noChangeArrowheads="1"/>
              </p:cNvSpPr>
              <p:nvPr/>
            </p:nvSpPr>
            <p:spPr bwMode="auto">
              <a:xfrm>
                <a:off x="2992" y="1609"/>
                <a:ext cx="1119" cy="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Diligence &amp; Term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Sheet Negotiations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(Coordinated by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Managing Director</a:t>
                </a:r>
              </a:p>
              <a:p>
                <a:pPr algn="ctr"/>
                <a:r>
                  <a:rPr lang="en-US" sz="1400" b="1">
                    <a:solidFill>
                      <a:schemeClr val="tx2"/>
                    </a:solidFill>
                  </a:rPr>
                  <a:t>&amp; Deal Lead)</a:t>
                </a:r>
              </a:p>
            </p:txBody>
          </p:sp>
        </p:grpSp>
        <p:sp>
          <p:nvSpPr>
            <p:cNvPr id="48142" name="Line 29"/>
            <p:cNvSpPr>
              <a:spLocks noChangeShapeType="1"/>
            </p:cNvSpPr>
            <p:nvPr/>
          </p:nvSpPr>
          <p:spPr bwMode="auto">
            <a:xfrm>
              <a:off x="5534" y="1626"/>
              <a:ext cx="2" cy="684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3" name="Line 30"/>
            <p:cNvSpPr>
              <a:spLocks noChangeShapeType="1"/>
            </p:cNvSpPr>
            <p:nvPr/>
          </p:nvSpPr>
          <p:spPr bwMode="auto">
            <a:xfrm>
              <a:off x="1646" y="1441"/>
              <a:ext cx="1" cy="1041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4" name="WordArt 31"/>
            <p:cNvSpPr>
              <a:spLocks noChangeArrowheads="1" noChangeShapeType="1" noTextEdit="1"/>
            </p:cNvSpPr>
            <p:nvPr/>
          </p:nvSpPr>
          <p:spPr bwMode="auto">
            <a:xfrm rot="5400000">
              <a:off x="1342" y="1921"/>
              <a:ext cx="472" cy="69"/>
            </a:xfrm>
            <a:prstGeom prst="rect">
              <a:avLst/>
            </a:prstGeom>
          </p:spPr>
          <p:txBody>
            <a:bodyPr vert="wordArt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dist" fontAlgn="auto"/>
              <a:r>
                <a:rPr lang="en-US" sz="1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ENTER</a:t>
              </a:r>
            </a:p>
          </p:txBody>
        </p:sp>
        <p:sp>
          <p:nvSpPr>
            <p:cNvPr id="48145" name="WordArt 32"/>
            <p:cNvSpPr>
              <a:spLocks noChangeArrowheads="1" noChangeShapeType="1" noTextEdit="1"/>
            </p:cNvSpPr>
            <p:nvPr/>
          </p:nvSpPr>
          <p:spPr bwMode="auto">
            <a:xfrm rot="5400000">
              <a:off x="5405" y="1926"/>
              <a:ext cx="381" cy="69"/>
            </a:xfrm>
            <a:prstGeom prst="rect">
              <a:avLst/>
            </a:prstGeom>
          </p:spPr>
          <p:txBody>
            <a:bodyPr vert="wordArt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dist" fontAlgn="auto"/>
              <a:r>
                <a:rPr lang="en-US" sz="1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EXIT</a:t>
              </a:r>
            </a:p>
          </p:txBody>
        </p:sp>
      </p:grpSp>
      <p:sp>
        <p:nvSpPr>
          <p:cNvPr id="48131" name="Rectangle 33"/>
          <p:cNvSpPr>
            <a:spLocks noChangeArrowheads="1"/>
          </p:cNvSpPr>
          <p:nvPr/>
        </p:nvSpPr>
        <p:spPr bwMode="auto">
          <a:xfrm>
            <a:off x="0" y="9906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100" b="1">
                <a:latin typeface="Arial Narrow" pitchFamily="34" charset="0"/>
              </a:rPr>
              <a:t>How Angel Groups Work: Typical Deal Process</a:t>
            </a:r>
          </a:p>
        </p:txBody>
      </p:sp>
      <p:sp>
        <p:nvSpPr>
          <p:cNvPr id="48132" name="Text Box 34"/>
          <p:cNvSpPr txBox="1">
            <a:spLocks noChangeArrowheads="1"/>
          </p:cNvSpPr>
          <p:nvPr/>
        </p:nvSpPr>
        <p:spPr bwMode="auto">
          <a:xfrm>
            <a:off x="228600" y="6172200"/>
            <a:ext cx="5943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Source:  James Geshwiler, CommonAngels, Boston</a:t>
            </a:r>
          </a:p>
        </p:txBody>
      </p:sp>
      <p:sp>
        <p:nvSpPr>
          <p:cNvPr id="48133" name="Text Box 35"/>
          <p:cNvSpPr txBox="1">
            <a:spLocks noChangeArrowheads="1"/>
          </p:cNvSpPr>
          <p:nvPr/>
        </p:nvSpPr>
        <p:spPr bwMode="auto">
          <a:xfrm>
            <a:off x="7239000" y="2924175"/>
            <a:ext cx="1219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000099"/>
                </a:solidFill>
              </a:rPr>
              <a:t>(1 – 2 investments per quarter)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1000" y="990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b="1">
                <a:latin typeface="Arial Narrow" pitchFamily="34" charset="0"/>
              </a:rPr>
              <a:t>Deal Flow Statistics – Angel Groups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09600" y="1752600"/>
            <a:ext cx="3352800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34" charset="0"/>
              </a:rPr>
              <a:t>Prescreening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34" charset="0"/>
              </a:rPr>
              <a:t>Screening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34" charset="0"/>
              </a:rPr>
              <a:t>Due Diligence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34" charset="0"/>
              </a:rPr>
              <a:t>Investment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34" charset="0"/>
              </a:rPr>
              <a:t>OVERALL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4191000" y="1828800"/>
            <a:ext cx="4572000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3200">
                <a:solidFill>
                  <a:srgbClr val="4E5050"/>
                </a:solidFill>
                <a:latin typeface="Arial Narrow" pitchFamily="34" charset="0"/>
              </a:rPr>
              <a:t>1 in 4 to screening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3200">
                <a:solidFill>
                  <a:srgbClr val="4E5050"/>
                </a:solidFill>
                <a:latin typeface="Arial Narrow" pitchFamily="34" charset="0"/>
              </a:rPr>
              <a:t>1 in 3 to DD/ present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3200">
                <a:solidFill>
                  <a:srgbClr val="4E5050"/>
                </a:solidFill>
                <a:latin typeface="Arial Narrow" pitchFamily="34" charset="0"/>
              </a:rPr>
              <a:t>1 in 3 to investment meeting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3200">
                <a:solidFill>
                  <a:srgbClr val="4E5050"/>
                </a:solidFill>
                <a:latin typeface="Arial Narrow" pitchFamily="34" charset="0"/>
              </a:rPr>
              <a:t>1 in 2 raise money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3200">
                <a:solidFill>
                  <a:srgbClr val="4E5050"/>
                </a:solidFill>
                <a:latin typeface="Arial Narrow" pitchFamily="34" charset="0"/>
              </a:rPr>
              <a:t>1 to 4 in 100 who apply receive investment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19200"/>
            <a:ext cx="9144000" cy="838200"/>
          </a:xfrm>
        </p:spPr>
        <p:txBody>
          <a:bodyPr/>
          <a:lstStyle/>
          <a:p>
            <a:r>
              <a:rPr lang="en-US" sz="4100" smtClean="0"/>
              <a:t>Writing Business Plans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8763000" cy="4419600"/>
          </a:xfrm>
        </p:spPr>
        <p:txBody>
          <a:bodyPr/>
          <a:lstStyle/>
          <a:p>
            <a:r>
              <a:rPr lang="en-US" smtClean="0"/>
              <a:t>Entrepreneur MUST write plan (no consultants)</a:t>
            </a:r>
          </a:p>
          <a:p>
            <a:r>
              <a:rPr lang="en-US" smtClean="0"/>
              <a:t>See Pitching Angel Investors</a:t>
            </a:r>
          </a:p>
          <a:p>
            <a:pPr>
              <a:buFontTx/>
              <a:buNone/>
            </a:pPr>
            <a:r>
              <a:rPr lang="en-US" smtClean="0"/>
              <a:t>    at </a:t>
            </a:r>
            <a:r>
              <a:rPr lang="en-US" smtClean="0">
                <a:hlinkClick r:id="rId3"/>
              </a:rPr>
              <a:t>www.entrepreneurship.org</a:t>
            </a:r>
            <a:r>
              <a:rPr lang="en-US" smtClean="0"/>
              <a:t> (Kauffman site)</a:t>
            </a:r>
          </a:p>
          <a:p>
            <a:r>
              <a:rPr lang="en-US" smtClean="0"/>
              <a:t>Use editors for clarity and brevity</a:t>
            </a:r>
          </a:p>
          <a:p>
            <a:r>
              <a:rPr lang="en-US" smtClean="0"/>
              <a:t>Resources:</a:t>
            </a:r>
          </a:p>
          <a:p>
            <a:pPr lvl="1"/>
            <a:r>
              <a:rPr lang="en-US" sz="2400" smtClean="0"/>
              <a:t>SBA - </a:t>
            </a:r>
            <a:r>
              <a:rPr lang="en-US" sz="2400" smtClean="0">
                <a:hlinkClick r:id="rId4"/>
              </a:rPr>
              <a:t>http://www.sba.gov/starting_business/index.html</a:t>
            </a:r>
            <a:endParaRPr lang="en-US" sz="2400" smtClean="0"/>
          </a:p>
          <a:p>
            <a:pPr lvl="1"/>
            <a:r>
              <a:rPr lang="en-US" sz="2400" smtClean="0"/>
              <a:t>The Business Mentor - </a:t>
            </a:r>
            <a:r>
              <a:rPr lang="en-US" sz="2400" smtClean="0">
                <a:hlinkClick r:id="rId5"/>
              </a:rPr>
              <a:t>www.fasttrac.org</a:t>
            </a:r>
            <a:endParaRPr lang="en-US" sz="2400" smtClean="0"/>
          </a:p>
          <a:p>
            <a:pPr lvl="1"/>
            <a:r>
              <a:rPr lang="en-US" sz="2400" smtClean="0"/>
              <a:t>INC Business Plan Building, Section by Section </a:t>
            </a:r>
            <a:r>
              <a:rPr lang="en-US" sz="2400" smtClean="0">
                <a:hlinkClick r:id="rId6" tooltip="http://www.inc.com/guides/write_biz_plan/20660.html"/>
              </a:rPr>
              <a:t>http://www.inc.com/guides/write_biz_plan/20660.html</a:t>
            </a:r>
            <a:r>
              <a:rPr lang="en-US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143000"/>
            <a:ext cx="9144000" cy="609600"/>
          </a:xfrm>
        </p:spPr>
        <p:txBody>
          <a:bodyPr/>
          <a:lstStyle/>
          <a:p>
            <a:r>
              <a:rPr lang="en-US" sz="4100" smtClean="0"/>
              <a:t>Forms of Business Plans</a:t>
            </a:r>
          </a:p>
        </p:txBody>
      </p:sp>
      <p:graphicFrame>
        <p:nvGraphicFramePr>
          <p:cNvPr id="455683" name="Group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001000" cy="4572001"/>
        </p:xfrm>
        <a:graphic>
          <a:graphicData uri="http://schemas.openxmlformats.org/drawingml/2006/table">
            <a:tbl>
              <a:tblPr/>
              <a:tblGrid>
                <a:gridCol w="3298825"/>
                <a:gridCol w="4702175"/>
              </a:tblGrid>
              <a:tr h="1208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Elevator Pitch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Two minute verbal summary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Product, opportunity, differentiation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Attract interest – not closing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Executive Summary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2-4 page written summary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Balanced presentation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Attract interest – not closing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9900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Arial" pitchFamily="34" charset="0"/>
                        </a:rPr>
                        <a:t>PowerPoint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Arial" pitchFamily="34" charset="0"/>
                        </a:rPr>
                        <a:t>20 minute verbal presentation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Arial" pitchFamily="34" charset="0"/>
                        </a:rPr>
                        <a:t>Cover whole plan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9900"/>
                          </a:solidFill>
                          <a:effectLst/>
                          <a:latin typeface="Arial" pitchFamily="34" charset="0"/>
                        </a:rPr>
                        <a:t>Find serious investors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7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Full business plan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(write full plan first)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20-50 pages plus appendices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Validation scorecard (due diligence)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Basis for all other plan forms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143000"/>
            <a:ext cx="6858000" cy="914400"/>
          </a:xfrm>
        </p:spPr>
        <p:txBody>
          <a:bodyPr/>
          <a:lstStyle/>
          <a:p>
            <a:r>
              <a:rPr lang="en-US" sz="4100" smtClean="0"/>
              <a:t>Angel Rating System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943600" y="2133600"/>
            <a:ext cx="17526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9900"/>
                </a:solidFill>
                <a:latin typeface="Arial Narrow" pitchFamily="34" charset="0"/>
              </a:rPr>
              <a:t>0-30%</a:t>
            </a:r>
          </a:p>
          <a:p>
            <a:r>
              <a:rPr lang="en-US" sz="3200">
                <a:solidFill>
                  <a:srgbClr val="FF9900"/>
                </a:solidFill>
                <a:latin typeface="Arial Narrow" pitchFamily="34" charset="0"/>
              </a:rPr>
              <a:t>0-25%</a:t>
            </a:r>
          </a:p>
          <a:p>
            <a:r>
              <a:rPr lang="en-US" sz="3200">
                <a:solidFill>
                  <a:srgbClr val="FF9900"/>
                </a:solidFill>
                <a:latin typeface="Arial Narrow" pitchFamily="34" charset="0"/>
              </a:rPr>
              <a:t>0-10%</a:t>
            </a:r>
          </a:p>
          <a:p>
            <a:r>
              <a:rPr lang="en-US" sz="3200">
                <a:solidFill>
                  <a:srgbClr val="FF9900"/>
                </a:solidFill>
                <a:latin typeface="Arial Narrow" pitchFamily="34" charset="0"/>
              </a:rPr>
              <a:t>0-10%</a:t>
            </a:r>
          </a:p>
          <a:p>
            <a:r>
              <a:rPr lang="en-US" sz="3200">
                <a:solidFill>
                  <a:srgbClr val="FF9900"/>
                </a:solidFill>
                <a:latin typeface="Arial Narrow" pitchFamily="34" charset="0"/>
              </a:rPr>
              <a:t>0-10%</a:t>
            </a:r>
          </a:p>
          <a:p>
            <a:r>
              <a:rPr lang="en-US" sz="3200">
                <a:solidFill>
                  <a:srgbClr val="FF9900"/>
                </a:solidFill>
                <a:latin typeface="Arial Narrow" pitchFamily="34" charset="0"/>
              </a:rPr>
              <a:t>0 - 5%</a:t>
            </a:r>
          </a:p>
          <a:p>
            <a:r>
              <a:rPr lang="en-US" sz="3200">
                <a:solidFill>
                  <a:srgbClr val="FF9900"/>
                </a:solidFill>
                <a:latin typeface="Arial Narrow" pitchFamily="34" charset="0"/>
              </a:rPr>
              <a:t>0 - 5%</a:t>
            </a:r>
          </a:p>
          <a:p>
            <a:r>
              <a:rPr lang="en-US" sz="3200">
                <a:solidFill>
                  <a:srgbClr val="FF9900"/>
                </a:solidFill>
                <a:latin typeface="Arial Narrow" pitchFamily="34" charset="0"/>
              </a:rPr>
              <a:t>0 - 5%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066800" y="2133600"/>
            <a:ext cx="44958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200">
                <a:solidFill>
                  <a:srgbClr val="008000"/>
                </a:solidFill>
                <a:latin typeface="Arial Narrow" pitchFamily="34" charset="0"/>
              </a:rPr>
              <a:t>Management Team</a:t>
            </a:r>
          </a:p>
          <a:p>
            <a:pPr algn="r"/>
            <a:r>
              <a:rPr lang="en-US" sz="3200">
                <a:solidFill>
                  <a:srgbClr val="008000"/>
                </a:solidFill>
                <a:latin typeface="Arial Narrow" pitchFamily="34" charset="0"/>
              </a:rPr>
              <a:t>Size of Opportunity</a:t>
            </a:r>
          </a:p>
          <a:p>
            <a:pPr algn="r"/>
            <a:r>
              <a:rPr lang="en-US" sz="3200">
                <a:solidFill>
                  <a:srgbClr val="008000"/>
                </a:solidFill>
                <a:latin typeface="Arial Narrow" pitchFamily="34" charset="0"/>
              </a:rPr>
              <a:t>Product or Service</a:t>
            </a:r>
          </a:p>
          <a:p>
            <a:pPr algn="r"/>
            <a:r>
              <a:rPr lang="en-US" sz="3200">
                <a:solidFill>
                  <a:srgbClr val="008000"/>
                </a:solidFill>
                <a:latin typeface="Arial Narrow" pitchFamily="34" charset="0"/>
              </a:rPr>
              <a:t>Sales Channels</a:t>
            </a:r>
          </a:p>
          <a:p>
            <a:pPr algn="r"/>
            <a:r>
              <a:rPr lang="en-US" sz="3200">
                <a:solidFill>
                  <a:srgbClr val="008000"/>
                </a:solidFill>
                <a:latin typeface="Arial Narrow" pitchFamily="34" charset="0"/>
              </a:rPr>
              <a:t>Stage of Business</a:t>
            </a:r>
          </a:p>
          <a:p>
            <a:pPr algn="r"/>
            <a:r>
              <a:rPr lang="en-US" sz="3200">
                <a:solidFill>
                  <a:srgbClr val="008000"/>
                </a:solidFill>
                <a:latin typeface="Arial Narrow" pitchFamily="34" charset="0"/>
              </a:rPr>
              <a:t>Size of this round</a:t>
            </a:r>
          </a:p>
          <a:p>
            <a:pPr algn="r"/>
            <a:r>
              <a:rPr lang="en-US" sz="3200">
                <a:solidFill>
                  <a:srgbClr val="008000"/>
                </a:solidFill>
                <a:latin typeface="Arial Narrow" pitchFamily="34" charset="0"/>
              </a:rPr>
              <a:t>Need for more funding</a:t>
            </a:r>
          </a:p>
          <a:p>
            <a:pPr algn="r"/>
            <a:r>
              <a:rPr lang="en-US" sz="3200">
                <a:solidFill>
                  <a:srgbClr val="008000"/>
                </a:solidFill>
                <a:latin typeface="Arial Narrow" pitchFamily="34" charset="0"/>
              </a:rPr>
              <a:t>Quality of plan</a:t>
            </a:r>
            <a:endParaRPr lang="en-US" sz="32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295400"/>
            <a:ext cx="7315200" cy="609600"/>
          </a:xfrm>
        </p:spPr>
        <p:txBody>
          <a:bodyPr/>
          <a:lstStyle/>
          <a:p>
            <a:r>
              <a:rPr lang="en-US" sz="4100" smtClean="0"/>
              <a:t>Fundable Management Teams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848600" cy="4800600"/>
          </a:xfrm>
        </p:spPr>
        <p:txBody>
          <a:bodyPr/>
          <a:lstStyle/>
          <a:p>
            <a:r>
              <a:rPr lang="en-US" smtClean="0"/>
              <a:t>CEO</a:t>
            </a:r>
          </a:p>
          <a:p>
            <a:pPr lvl="1"/>
            <a:r>
              <a:rPr lang="en-US" sz="2400" smtClean="0"/>
              <a:t>CEO experience</a:t>
            </a:r>
          </a:p>
          <a:p>
            <a:pPr lvl="1"/>
            <a:r>
              <a:rPr lang="en-US" sz="2400" smtClean="0"/>
              <a:t>Vertical experience</a:t>
            </a:r>
          </a:p>
          <a:p>
            <a:pPr lvl="1"/>
            <a:r>
              <a:rPr lang="en-US" sz="2400" smtClean="0"/>
              <a:t>Coachable (very important)</a:t>
            </a:r>
          </a:p>
          <a:p>
            <a:pPr lvl="1"/>
            <a:r>
              <a:rPr lang="en-US" sz="2400" smtClean="0"/>
              <a:t>Leadership</a:t>
            </a:r>
          </a:p>
          <a:p>
            <a:r>
              <a:rPr lang="en-US" smtClean="0"/>
              <a:t>Team</a:t>
            </a:r>
          </a:p>
          <a:p>
            <a:pPr lvl="1"/>
            <a:r>
              <a:rPr lang="en-US" sz="2400" smtClean="0"/>
              <a:t>Balance &amp; Complete</a:t>
            </a:r>
          </a:p>
          <a:p>
            <a:pPr lvl="1"/>
            <a:r>
              <a:rPr lang="en-US" sz="2400" smtClean="0"/>
              <a:t>Experience working together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295400"/>
            <a:ext cx="7620000" cy="609600"/>
          </a:xfrm>
        </p:spPr>
        <p:txBody>
          <a:bodyPr/>
          <a:lstStyle/>
          <a:p>
            <a:r>
              <a:rPr lang="en-US" sz="4100" smtClean="0"/>
              <a:t>The Opportunity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8305800" cy="4572000"/>
          </a:xfrm>
        </p:spPr>
        <p:txBody>
          <a:bodyPr/>
          <a:lstStyle/>
          <a:p>
            <a:r>
              <a:rPr lang="en-US" sz="2800" smtClean="0"/>
              <a:t>Scaleable </a:t>
            </a:r>
          </a:p>
          <a:p>
            <a:pPr lvl="1"/>
            <a:r>
              <a:rPr lang="en-US" sz="2600" smtClean="0"/>
              <a:t>$30 million (min.) in revenues in 5 years</a:t>
            </a:r>
          </a:p>
          <a:p>
            <a:pPr lvl="1"/>
            <a:r>
              <a:rPr lang="en-US" sz="2600" smtClean="0"/>
              <a:t>(VCs look for $100 million)</a:t>
            </a:r>
          </a:p>
          <a:p>
            <a:r>
              <a:rPr lang="en-US" sz="2800" smtClean="0"/>
              <a:t>High gross margins</a:t>
            </a:r>
          </a:p>
          <a:p>
            <a:r>
              <a:rPr lang="en-US" sz="2800" smtClean="0"/>
              <a:t>Large niche market</a:t>
            </a:r>
          </a:p>
          <a:p>
            <a:r>
              <a:rPr lang="en-US" sz="2800" smtClean="0"/>
              <a:t>Unfair competitive advantage</a:t>
            </a:r>
          </a:p>
          <a:p>
            <a:r>
              <a:rPr lang="en-US" sz="2800" smtClean="0"/>
              <a:t>Ready for customers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152400"/>
            <a:ext cx="6019800" cy="762000"/>
          </a:xfrm>
        </p:spPr>
        <p:txBody>
          <a:bodyPr/>
          <a:lstStyle/>
          <a:p>
            <a:r>
              <a:rPr lang="en-US" sz="3000" smtClean="0"/>
              <a:t>Angels: Majority of US Startup Funding</a:t>
            </a:r>
          </a:p>
        </p:txBody>
      </p:sp>
      <p:sp>
        <p:nvSpPr>
          <p:cNvPr id="16387" name="Text Box 9"/>
          <p:cNvSpPr txBox="1">
            <a:spLocks noChangeArrowheads="1"/>
          </p:cNvSpPr>
          <p:nvPr/>
        </p:nvSpPr>
        <p:spPr bwMode="auto">
          <a:xfrm>
            <a:off x="7620000" y="2667000"/>
            <a:ext cx="12954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Sources:  Center for Venture Research and PwC MoneyTree</a:t>
            </a:r>
          </a:p>
        </p:txBody>
      </p:sp>
      <p:pic>
        <p:nvPicPr>
          <p:cNvPr id="1638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1143000"/>
            <a:ext cx="625633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17"/>
          <p:cNvSpPr>
            <a:spLocks noChangeArrowheads="1"/>
          </p:cNvSpPr>
          <p:nvPr/>
        </p:nvSpPr>
        <p:spPr bwMode="auto">
          <a:xfrm>
            <a:off x="227013" y="4419600"/>
            <a:ext cx="4267200" cy="1981200"/>
          </a:xfrm>
          <a:prstGeom prst="rect">
            <a:avLst/>
          </a:prstGeom>
          <a:noFill/>
          <a:ln w="25400">
            <a:solidFill>
              <a:srgbClr val="53873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US $20.10 billion</a:t>
            </a: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~61,900 deals</a:t>
            </a: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31% seed/startup</a:t>
            </a: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67% early/expansion stage</a:t>
            </a: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265,400 individuals</a:t>
            </a:r>
          </a:p>
        </p:txBody>
      </p:sp>
      <p:sp>
        <p:nvSpPr>
          <p:cNvPr id="16390" name="Text Box 18"/>
          <p:cNvSpPr txBox="1">
            <a:spLocks noChangeArrowheads="1"/>
          </p:cNvSpPr>
          <p:nvPr/>
        </p:nvSpPr>
        <p:spPr bwMode="auto">
          <a:xfrm>
            <a:off x="227013" y="4419600"/>
            <a:ext cx="4267200" cy="400050"/>
          </a:xfrm>
          <a:prstGeom prst="rect">
            <a:avLst/>
          </a:prstGeom>
          <a:solidFill>
            <a:srgbClr val="5387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latin typeface="Avenir LT Std 55 Roman"/>
                <a:cs typeface="Arial" pitchFamily="34" charset="0"/>
              </a:rPr>
              <a:t>Angel Investors 2010</a:t>
            </a:r>
          </a:p>
        </p:txBody>
      </p:sp>
      <p:sp>
        <p:nvSpPr>
          <p:cNvPr id="16391" name="Rectangle 19"/>
          <p:cNvSpPr>
            <a:spLocks noChangeArrowheads="1"/>
          </p:cNvSpPr>
          <p:nvPr/>
        </p:nvSpPr>
        <p:spPr bwMode="auto">
          <a:xfrm>
            <a:off x="4643438" y="4419600"/>
            <a:ext cx="4119562" cy="1981200"/>
          </a:xfrm>
          <a:prstGeom prst="rect">
            <a:avLst/>
          </a:prstGeom>
          <a:noFill/>
          <a:ln w="25400">
            <a:solidFill>
              <a:srgbClr val="F792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00"/>
              </a:solidFill>
              <a:cs typeface="Arial" pitchFamily="34" charset="0"/>
            </a:endParaRP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US $21.97 billion</a:t>
            </a: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~2,750 deals</a:t>
            </a: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8% seed/startup/ 24% early stage</a:t>
            </a: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68% later/expansion capital</a:t>
            </a:r>
          </a:p>
          <a:p>
            <a:pPr marL="228600" indent="-2286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venir LT Std 55 Roman"/>
                <a:cs typeface="Arial" pitchFamily="34" charset="0"/>
              </a:rPr>
              <a:t>462 firms active</a:t>
            </a:r>
          </a:p>
        </p:txBody>
      </p:sp>
      <p:sp>
        <p:nvSpPr>
          <p:cNvPr id="16392" name="Text Box 20"/>
          <p:cNvSpPr txBox="1">
            <a:spLocks noChangeArrowheads="1"/>
          </p:cNvSpPr>
          <p:nvPr/>
        </p:nvSpPr>
        <p:spPr bwMode="auto">
          <a:xfrm>
            <a:off x="4648200" y="4419600"/>
            <a:ext cx="4114800" cy="400050"/>
          </a:xfrm>
          <a:prstGeom prst="rect">
            <a:avLst/>
          </a:prstGeom>
          <a:solidFill>
            <a:srgbClr val="F792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latin typeface="Avenir LT Std 55 Roman"/>
                <a:cs typeface="Arial" pitchFamily="34" charset="0"/>
              </a:rPr>
              <a:t>Venture Capital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/>
          <a:lstStyle/>
          <a:p>
            <a:r>
              <a:rPr lang="en-US" smtClean="0"/>
              <a:t>Terms Preferred by Sophisticated Angels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mtClean="0"/>
          </a:p>
          <a:p>
            <a:pPr lvl="1">
              <a:buFontTx/>
              <a:buNone/>
            </a:pPr>
            <a:r>
              <a:rPr lang="en-US" sz="2400" i="1" smtClean="0"/>
              <a:t>Moving toward “vanilla” term sheets with:</a:t>
            </a:r>
          </a:p>
          <a:p>
            <a:pPr lvl="1">
              <a:buFontTx/>
              <a:buChar char="•"/>
            </a:pPr>
            <a:r>
              <a:rPr lang="en-US" sz="2400" smtClean="0"/>
              <a:t>Preferred stock</a:t>
            </a:r>
          </a:p>
          <a:p>
            <a:pPr lvl="1">
              <a:buFontTx/>
              <a:buChar char="•"/>
            </a:pPr>
            <a:r>
              <a:rPr lang="en-US" sz="2400" smtClean="0"/>
              <a:t>Liquidation preference</a:t>
            </a:r>
          </a:p>
          <a:p>
            <a:pPr lvl="1">
              <a:buFontTx/>
              <a:buChar char="•"/>
            </a:pPr>
            <a:r>
              <a:rPr lang="en-US" sz="2400" smtClean="0"/>
              <a:t>Board &amp; information rights</a:t>
            </a:r>
          </a:p>
          <a:p>
            <a:pPr lvl="1">
              <a:buFontTx/>
              <a:buChar char="•"/>
            </a:pPr>
            <a:r>
              <a:rPr lang="en-US" sz="2400" smtClean="0"/>
              <a:t>Anti-dilution</a:t>
            </a:r>
          </a:p>
          <a:p>
            <a:pPr lvl="1">
              <a:buFontTx/>
              <a:buChar char="•"/>
            </a:pPr>
            <a:r>
              <a:rPr lang="en-US" sz="2400" smtClean="0"/>
              <a:t>Participation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171575" y="1143000"/>
          <a:ext cx="6372225" cy="491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Chart" r:id="rId4" imgW="4857873" imgH="3829050" progId="Excel.Sheet.8">
                  <p:embed/>
                </p:oleObj>
              </mc:Choice>
              <mc:Fallback>
                <p:oleObj name="Chart" r:id="rId4" imgW="4857873" imgH="382905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75" y="1143000"/>
                        <a:ext cx="6372225" cy="491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66775" y="6172200"/>
            <a:ext cx="7031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39 groups reporting (Caution:  source data is incomplete &amp; unverified</a:t>
            </a:r>
            <a:r>
              <a:rPr lang="en-US" sz="1600"/>
              <a:t>)</a:t>
            </a:r>
          </a:p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43000"/>
            <a:ext cx="9144000" cy="1143000"/>
          </a:xfrm>
        </p:spPr>
        <p:txBody>
          <a:bodyPr/>
          <a:lstStyle/>
          <a:p>
            <a:r>
              <a:rPr lang="en-US" sz="4100" smtClean="0"/>
              <a:t>Common Mistakes in Pitching Angels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08250"/>
            <a:ext cx="7227888" cy="3165475"/>
          </a:xfrm>
        </p:spPr>
        <p:txBody>
          <a:bodyPr/>
          <a:lstStyle/>
          <a:p>
            <a:r>
              <a:rPr lang="en-US" smtClean="0"/>
              <a:t>Only discuss technology/product  </a:t>
            </a:r>
          </a:p>
          <a:p>
            <a:r>
              <a:rPr lang="en-US" smtClean="0"/>
              <a:t>Not prepared for presentation</a:t>
            </a:r>
          </a:p>
          <a:p>
            <a:pPr>
              <a:buFontTx/>
              <a:buNone/>
            </a:pPr>
            <a:r>
              <a:rPr lang="en-US" smtClean="0"/>
              <a:t>    (practice, practice, practice!)</a:t>
            </a:r>
          </a:p>
          <a:p>
            <a:r>
              <a:rPr lang="en-US" smtClean="0"/>
              <a:t>Presentation too long</a:t>
            </a:r>
          </a:p>
          <a:p>
            <a:r>
              <a:rPr lang="en-US" smtClean="0"/>
              <a:t>Inappropriate appearance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6111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mtClean="0"/>
              <a:t>Once you get investors to the table…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0" y="30480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i="1"/>
              <a:t>Closing the Deal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5715000" cy="1066800"/>
          </a:xfrm>
        </p:spPr>
        <p:txBody>
          <a:bodyPr/>
          <a:lstStyle/>
          <a:p>
            <a:r>
              <a:rPr lang="en-US" sz="4100" smtClean="0"/>
              <a:t>Understand the Process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543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Read how angel groups work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   </a:t>
            </a:r>
            <a:r>
              <a:rPr lang="en-US" sz="1800" smtClean="0"/>
              <a:t>(</a:t>
            </a:r>
            <a:r>
              <a:rPr lang="en-US" sz="1800" i="1" smtClean="0"/>
              <a:t>Cutting-Edge Practices in American Angel Investing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           J. May &amp; E. O’Halloran, U of VA)</a:t>
            </a:r>
          </a:p>
          <a:p>
            <a:pPr>
              <a:lnSpc>
                <a:spcPct val="90000"/>
              </a:lnSpc>
            </a:pPr>
            <a:r>
              <a:rPr lang="en-US" smtClean="0"/>
              <a:t>Look on the website of your local group</a:t>
            </a:r>
          </a:p>
          <a:p>
            <a:pPr>
              <a:lnSpc>
                <a:spcPct val="90000"/>
              </a:lnSpc>
            </a:pPr>
            <a:r>
              <a:rPr lang="en-US" smtClean="0"/>
              <a:t>Network with those familiar with the process</a:t>
            </a:r>
          </a:p>
          <a:p>
            <a:pPr>
              <a:lnSpc>
                <a:spcPct val="90000"/>
              </a:lnSpc>
            </a:pPr>
            <a:r>
              <a:rPr lang="en-US" smtClean="0"/>
              <a:t>Know what to expect</a:t>
            </a:r>
          </a:p>
          <a:p>
            <a:pPr>
              <a:lnSpc>
                <a:spcPct val="90000"/>
              </a:lnSpc>
            </a:pPr>
            <a:r>
              <a:rPr lang="en-US" smtClean="0"/>
              <a:t>Be open and honest with investors</a:t>
            </a:r>
          </a:p>
          <a:p>
            <a:pPr>
              <a:lnSpc>
                <a:spcPct val="90000"/>
              </a:lnSpc>
            </a:pPr>
            <a:r>
              <a:rPr lang="en-US" smtClean="0"/>
              <a:t>Remain 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19200"/>
            <a:ext cx="5867400" cy="685800"/>
          </a:xfrm>
        </p:spPr>
        <p:txBody>
          <a:bodyPr/>
          <a:lstStyle/>
          <a:p>
            <a:r>
              <a:rPr lang="en-US" sz="4100" smtClean="0"/>
              <a:t>Understand the Terms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6106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Start-up funding terms are unique</a:t>
            </a:r>
          </a:p>
          <a:p>
            <a:pPr>
              <a:lnSpc>
                <a:spcPct val="90000"/>
              </a:lnSpc>
            </a:pPr>
            <a:r>
              <a:rPr lang="en-US" smtClean="0"/>
              <a:t>Study these terms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Read </a:t>
            </a:r>
            <a:r>
              <a:rPr lang="en-US" i="1" smtClean="0"/>
              <a:t>Term Sheets &amp; Valuation</a:t>
            </a:r>
            <a:r>
              <a:rPr lang="en-US" smtClean="0"/>
              <a:t> </a:t>
            </a:r>
            <a:r>
              <a:rPr lang="en-US" sz="1800" smtClean="0"/>
              <a:t>(A. Wilmerding - $15)</a:t>
            </a:r>
            <a:endParaRPr lang="en-US" sz="1800" i="1" smtClean="0"/>
          </a:p>
          <a:p>
            <a:pPr lvl="1">
              <a:lnSpc>
                <a:spcPct val="90000"/>
              </a:lnSpc>
            </a:pPr>
            <a:r>
              <a:rPr lang="en-US" smtClean="0"/>
              <a:t>Talk to your advisors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Consult with experience entrepreneurs</a:t>
            </a:r>
          </a:p>
          <a:p>
            <a:pPr>
              <a:lnSpc>
                <a:spcPct val="90000"/>
              </a:lnSpc>
            </a:pPr>
            <a:r>
              <a:rPr lang="en-US" smtClean="0"/>
              <a:t>Stay flexible on terms, especially valuation</a:t>
            </a:r>
          </a:p>
          <a:p>
            <a:pPr>
              <a:lnSpc>
                <a:spcPct val="90000"/>
              </a:lnSpc>
            </a:pPr>
            <a:r>
              <a:rPr lang="en-US" smtClean="0"/>
              <a:t>Understand common practice </a:t>
            </a:r>
            <a:r>
              <a:rPr lang="en-US" sz="2000" smtClean="0"/>
              <a:t>(your region and business vertical)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371600"/>
            <a:ext cx="5334000" cy="838200"/>
          </a:xfrm>
        </p:spPr>
        <p:txBody>
          <a:bodyPr/>
          <a:lstStyle/>
          <a:p>
            <a:r>
              <a:rPr lang="en-US" sz="4100" smtClean="0"/>
              <a:t>Closing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62200"/>
            <a:ext cx="8915400" cy="4038600"/>
          </a:xfrm>
        </p:spPr>
        <p:txBody>
          <a:bodyPr/>
          <a:lstStyle/>
          <a:p>
            <a:r>
              <a:rPr lang="en-US" smtClean="0"/>
              <a:t>Read and understand the closing documents</a:t>
            </a:r>
          </a:p>
          <a:p>
            <a:r>
              <a:rPr lang="en-US" smtClean="0"/>
              <a:t>Remain patient with investors</a:t>
            </a:r>
          </a:p>
          <a:p>
            <a:r>
              <a:rPr lang="en-US" smtClean="0"/>
              <a:t>Communicate regularly with possible investors, use friendly persuasion</a:t>
            </a:r>
          </a:p>
          <a:p>
            <a:r>
              <a:rPr lang="en-US" smtClean="0"/>
              <a:t>Pursue low hanging fruit</a:t>
            </a:r>
          </a:p>
          <a:p>
            <a:r>
              <a:rPr lang="en-US" smtClean="0"/>
              <a:t>Get the deal closed…and </a:t>
            </a:r>
            <a:r>
              <a:rPr lang="en-US" smtClean="0">
                <a:solidFill>
                  <a:srgbClr val="FF0000"/>
                </a:solidFill>
              </a:rPr>
              <a:t>execute the plan!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772400" cy="1143000"/>
          </a:xfrm>
        </p:spPr>
        <p:txBody>
          <a:bodyPr/>
          <a:lstStyle/>
          <a:p>
            <a:r>
              <a:rPr lang="en-US" sz="3200" smtClean="0"/>
              <a:t>Information, Resources, and Support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80772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Kauffman Foundation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3"/>
              </a:rPr>
              <a:t>www.entrepreneurship.org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Angel Resource Institute </a:t>
            </a:r>
            <a:r>
              <a:rPr lang="en-US" sz="2000" dirty="0" smtClean="0">
                <a:hlinkClick r:id="rId4"/>
              </a:rPr>
              <a:t>www.angelresourceinstitute.org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Angel Investor News</a:t>
            </a:r>
          </a:p>
          <a:p>
            <a:pPr>
              <a:lnSpc>
                <a:spcPct val="90000"/>
              </a:lnSpc>
            </a:pPr>
            <a:r>
              <a:rPr lang="en-US" sz="2000" b="1" dirty="0" err="1" smtClean="0"/>
              <a:t>Inc</a:t>
            </a:r>
            <a:r>
              <a:rPr lang="en-US" sz="2000" b="1" dirty="0" smtClean="0"/>
              <a:t> Magazine (and Web site)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Books (see </a:t>
            </a:r>
            <a:r>
              <a:rPr lang="en-US" sz="2000" b="1" dirty="0" smtClean="0">
                <a:hlinkClick r:id="rId4"/>
              </a:rPr>
              <a:t>www.angelresourceinstitute.org</a:t>
            </a:r>
            <a:r>
              <a:rPr lang="en-US" sz="2000" b="1" dirty="0" smtClean="0"/>
              <a:t>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800" i="1" dirty="0" smtClean="0"/>
              <a:t>Term Sheets &amp; Valuation – A Line by Line Look at the Intricacies of Venture Capital Term Sheets &amp; Valuation, </a:t>
            </a:r>
            <a:r>
              <a:rPr lang="en-US" sz="1800" dirty="0" smtClean="0"/>
              <a:t>A. Wilmerding (2003) $10 from www.amazon.com</a:t>
            </a:r>
            <a:endParaRPr lang="en-US" sz="18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Top level entrepreneurial support orgs</a:t>
            </a:r>
          </a:p>
          <a:p>
            <a:pPr>
              <a:lnSpc>
                <a:spcPct val="90000"/>
              </a:lnSpc>
              <a:buClr>
                <a:srgbClr val="CC3300"/>
              </a:buClr>
            </a:pPr>
            <a:r>
              <a:rPr lang="en-US" sz="2000" b="1" dirty="0" smtClean="0"/>
              <a:t>Web sites match entrepreneurs and investors</a:t>
            </a:r>
          </a:p>
        </p:txBody>
      </p:sp>
      <p:pic>
        <p:nvPicPr>
          <p:cNvPr id="61444" name="Picture 4" descr="ACA logo (color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2209800"/>
            <a:ext cx="2971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6323" y="2133600"/>
            <a:ext cx="2746078" cy="743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685800" y="1273175"/>
            <a:ext cx="6708775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b="1">
                <a:solidFill>
                  <a:srgbClr val="4E5050"/>
                </a:solidFill>
                <a:latin typeface="Arial Narrow" pitchFamily="34" charset="0"/>
              </a:rPr>
              <a:t>Need More Information?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584325" y="2362200"/>
            <a:ext cx="6708775" cy="392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/>
              <a:t>Marianne Hudson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/>
              <a:t>Angel Capital Association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/>
              <a:t>10977 Granada Ln Ste 103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/>
              <a:t>Overland Park, KS  66211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/>
              <a:t>913-894-4700 ext 1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hlinkClick r:id="rId3"/>
              </a:rPr>
              <a:t>mhudson@angelcapitalassociation.org</a:t>
            </a:r>
            <a:endParaRPr lang="en-US" b="1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hlinkClick r:id="rId4"/>
              </a:rPr>
              <a:t>www.angelcapitalassociation.org</a:t>
            </a:r>
            <a:endParaRPr lang="en-US" sz="28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609600" y="1752600"/>
            <a:ext cx="8153400" cy="4724400"/>
            <a:chOff x="336" y="864"/>
            <a:chExt cx="5280" cy="3264"/>
          </a:xfrm>
        </p:grpSpPr>
        <p:grpSp>
          <p:nvGrpSpPr>
            <p:cNvPr id="31749" name="Group 3"/>
            <p:cNvGrpSpPr>
              <a:grpSpLocks/>
            </p:cNvGrpSpPr>
            <p:nvPr/>
          </p:nvGrpSpPr>
          <p:grpSpPr bwMode="auto">
            <a:xfrm>
              <a:off x="951" y="3364"/>
              <a:ext cx="1156" cy="759"/>
              <a:chOff x="647" y="2861"/>
              <a:chExt cx="1048" cy="712"/>
            </a:xfrm>
          </p:grpSpPr>
          <p:sp>
            <p:nvSpPr>
              <p:cNvPr id="31873" name="Freeform 4"/>
              <p:cNvSpPr>
                <a:spLocks/>
              </p:cNvSpPr>
              <p:nvPr/>
            </p:nvSpPr>
            <p:spPr bwMode="auto">
              <a:xfrm>
                <a:off x="943" y="2861"/>
                <a:ext cx="752" cy="624"/>
              </a:xfrm>
              <a:custGeom>
                <a:avLst/>
                <a:gdLst>
                  <a:gd name="T0" fmla="*/ 736 w 752"/>
                  <a:gd name="T1" fmla="*/ 432 h 624"/>
                  <a:gd name="T2" fmla="*/ 600 w 752"/>
                  <a:gd name="T3" fmla="*/ 360 h 624"/>
                  <a:gd name="T4" fmla="*/ 576 w 752"/>
                  <a:gd name="T5" fmla="*/ 368 h 624"/>
                  <a:gd name="T6" fmla="*/ 496 w 752"/>
                  <a:gd name="T7" fmla="*/ 352 h 624"/>
                  <a:gd name="T8" fmla="*/ 352 w 752"/>
                  <a:gd name="T9" fmla="*/ 16 h 624"/>
                  <a:gd name="T10" fmla="*/ 264 w 752"/>
                  <a:gd name="T11" fmla="*/ 24 h 624"/>
                  <a:gd name="T12" fmla="*/ 216 w 752"/>
                  <a:gd name="T13" fmla="*/ 8 h 624"/>
                  <a:gd name="T14" fmla="*/ 184 w 752"/>
                  <a:gd name="T15" fmla="*/ 8 h 624"/>
                  <a:gd name="T16" fmla="*/ 160 w 752"/>
                  <a:gd name="T17" fmla="*/ 8 h 624"/>
                  <a:gd name="T18" fmla="*/ 112 w 752"/>
                  <a:gd name="T19" fmla="*/ 32 h 624"/>
                  <a:gd name="T20" fmla="*/ 48 w 752"/>
                  <a:gd name="T21" fmla="*/ 88 h 624"/>
                  <a:gd name="T22" fmla="*/ 72 w 752"/>
                  <a:gd name="T23" fmla="*/ 152 h 624"/>
                  <a:gd name="T24" fmla="*/ 112 w 752"/>
                  <a:gd name="T25" fmla="*/ 176 h 624"/>
                  <a:gd name="T26" fmla="*/ 88 w 752"/>
                  <a:gd name="T27" fmla="*/ 168 h 624"/>
                  <a:gd name="T28" fmla="*/ 112 w 752"/>
                  <a:gd name="T29" fmla="*/ 192 h 624"/>
                  <a:gd name="T30" fmla="*/ 72 w 752"/>
                  <a:gd name="T31" fmla="*/ 176 h 624"/>
                  <a:gd name="T32" fmla="*/ 32 w 752"/>
                  <a:gd name="T33" fmla="*/ 192 h 624"/>
                  <a:gd name="T34" fmla="*/ 16 w 752"/>
                  <a:gd name="T35" fmla="*/ 224 h 624"/>
                  <a:gd name="T36" fmla="*/ 56 w 752"/>
                  <a:gd name="T37" fmla="*/ 248 h 624"/>
                  <a:gd name="T38" fmla="*/ 112 w 752"/>
                  <a:gd name="T39" fmla="*/ 240 h 624"/>
                  <a:gd name="T40" fmla="*/ 104 w 752"/>
                  <a:gd name="T41" fmla="*/ 256 h 624"/>
                  <a:gd name="T42" fmla="*/ 72 w 752"/>
                  <a:gd name="T43" fmla="*/ 312 h 624"/>
                  <a:gd name="T44" fmla="*/ 48 w 752"/>
                  <a:gd name="T45" fmla="*/ 336 h 624"/>
                  <a:gd name="T46" fmla="*/ 16 w 752"/>
                  <a:gd name="T47" fmla="*/ 368 h 624"/>
                  <a:gd name="T48" fmla="*/ 32 w 752"/>
                  <a:gd name="T49" fmla="*/ 384 h 624"/>
                  <a:gd name="T50" fmla="*/ 40 w 752"/>
                  <a:gd name="T51" fmla="*/ 424 h 624"/>
                  <a:gd name="T52" fmla="*/ 80 w 752"/>
                  <a:gd name="T53" fmla="*/ 416 h 624"/>
                  <a:gd name="T54" fmla="*/ 96 w 752"/>
                  <a:gd name="T55" fmla="*/ 456 h 624"/>
                  <a:gd name="T56" fmla="*/ 112 w 752"/>
                  <a:gd name="T57" fmla="*/ 464 h 624"/>
                  <a:gd name="T58" fmla="*/ 144 w 752"/>
                  <a:gd name="T59" fmla="*/ 472 h 624"/>
                  <a:gd name="T60" fmla="*/ 176 w 752"/>
                  <a:gd name="T61" fmla="*/ 472 h 624"/>
                  <a:gd name="T62" fmla="*/ 176 w 752"/>
                  <a:gd name="T63" fmla="*/ 504 h 624"/>
                  <a:gd name="T64" fmla="*/ 136 w 752"/>
                  <a:gd name="T65" fmla="*/ 560 h 624"/>
                  <a:gd name="T66" fmla="*/ 112 w 752"/>
                  <a:gd name="T67" fmla="*/ 592 h 624"/>
                  <a:gd name="T68" fmla="*/ 64 w 752"/>
                  <a:gd name="T69" fmla="*/ 608 h 624"/>
                  <a:gd name="T70" fmla="*/ 80 w 752"/>
                  <a:gd name="T71" fmla="*/ 608 h 624"/>
                  <a:gd name="T72" fmla="*/ 104 w 752"/>
                  <a:gd name="T73" fmla="*/ 608 h 624"/>
                  <a:gd name="T74" fmla="*/ 136 w 752"/>
                  <a:gd name="T75" fmla="*/ 584 h 624"/>
                  <a:gd name="T76" fmla="*/ 184 w 752"/>
                  <a:gd name="T77" fmla="*/ 544 h 624"/>
                  <a:gd name="T78" fmla="*/ 248 w 752"/>
                  <a:gd name="T79" fmla="*/ 480 h 624"/>
                  <a:gd name="T80" fmla="*/ 248 w 752"/>
                  <a:gd name="T81" fmla="*/ 432 h 624"/>
                  <a:gd name="T82" fmla="*/ 320 w 752"/>
                  <a:gd name="T83" fmla="*/ 368 h 624"/>
                  <a:gd name="T84" fmla="*/ 296 w 752"/>
                  <a:gd name="T85" fmla="*/ 408 h 624"/>
                  <a:gd name="T86" fmla="*/ 296 w 752"/>
                  <a:gd name="T87" fmla="*/ 424 h 624"/>
                  <a:gd name="T88" fmla="*/ 320 w 752"/>
                  <a:gd name="T89" fmla="*/ 416 h 624"/>
                  <a:gd name="T90" fmla="*/ 336 w 752"/>
                  <a:gd name="T91" fmla="*/ 376 h 624"/>
                  <a:gd name="T92" fmla="*/ 352 w 752"/>
                  <a:gd name="T93" fmla="*/ 368 h 624"/>
                  <a:gd name="T94" fmla="*/ 400 w 752"/>
                  <a:gd name="T95" fmla="*/ 384 h 624"/>
                  <a:gd name="T96" fmla="*/ 448 w 752"/>
                  <a:gd name="T97" fmla="*/ 376 h 624"/>
                  <a:gd name="T98" fmla="*/ 512 w 752"/>
                  <a:gd name="T99" fmla="*/ 376 h 624"/>
                  <a:gd name="T100" fmla="*/ 592 w 752"/>
                  <a:gd name="T101" fmla="*/ 408 h 624"/>
                  <a:gd name="T102" fmla="*/ 592 w 752"/>
                  <a:gd name="T103" fmla="*/ 384 h 624"/>
                  <a:gd name="T104" fmla="*/ 592 w 752"/>
                  <a:gd name="T105" fmla="*/ 368 h 624"/>
                  <a:gd name="T106" fmla="*/ 632 w 752"/>
                  <a:gd name="T107" fmla="*/ 384 h 624"/>
                  <a:gd name="T108" fmla="*/ 672 w 752"/>
                  <a:gd name="T109" fmla="*/ 424 h 624"/>
                  <a:gd name="T110" fmla="*/ 704 w 752"/>
                  <a:gd name="T111" fmla="*/ 456 h 624"/>
                  <a:gd name="T112" fmla="*/ 744 w 752"/>
                  <a:gd name="T113" fmla="*/ 472 h 62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52"/>
                  <a:gd name="T172" fmla="*/ 0 h 624"/>
                  <a:gd name="T173" fmla="*/ 752 w 752"/>
                  <a:gd name="T174" fmla="*/ 624 h 62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52" h="624">
                    <a:moveTo>
                      <a:pt x="744" y="480"/>
                    </a:moveTo>
                    <a:lnTo>
                      <a:pt x="752" y="472"/>
                    </a:lnTo>
                    <a:lnTo>
                      <a:pt x="752" y="464"/>
                    </a:lnTo>
                    <a:lnTo>
                      <a:pt x="752" y="456"/>
                    </a:lnTo>
                    <a:lnTo>
                      <a:pt x="752" y="440"/>
                    </a:lnTo>
                    <a:lnTo>
                      <a:pt x="736" y="432"/>
                    </a:lnTo>
                    <a:lnTo>
                      <a:pt x="720" y="432"/>
                    </a:lnTo>
                    <a:lnTo>
                      <a:pt x="712" y="424"/>
                    </a:lnTo>
                    <a:lnTo>
                      <a:pt x="696" y="424"/>
                    </a:lnTo>
                    <a:lnTo>
                      <a:pt x="624" y="368"/>
                    </a:lnTo>
                    <a:lnTo>
                      <a:pt x="600" y="360"/>
                    </a:lnTo>
                    <a:lnTo>
                      <a:pt x="584" y="344"/>
                    </a:lnTo>
                    <a:lnTo>
                      <a:pt x="568" y="360"/>
                    </a:lnTo>
                    <a:lnTo>
                      <a:pt x="576" y="368"/>
                    </a:lnTo>
                    <a:lnTo>
                      <a:pt x="560" y="384"/>
                    </a:lnTo>
                    <a:lnTo>
                      <a:pt x="528" y="368"/>
                    </a:lnTo>
                    <a:lnTo>
                      <a:pt x="528" y="360"/>
                    </a:lnTo>
                    <a:lnTo>
                      <a:pt x="512" y="352"/>
                    </a:lnTo>
                    <a:lnTo>
                      <a:pt x="496" y="352"/>
                    </a:lnTo>
                    <a:lnTo>
                      <a:pt x="488" y="360"/>
                    </a:lnTo>
                    <a:lnTo>
                      <a:pt x="480" y="360"/>
                    </a:lnTo>
                    <a:lnTo>
                      <a:pt x="480" y="368"/>
                    </a:lnTo>
                    <a:lnTo>
                      <a:pt x="376" y="24"/>
                    </a:lnTo>
                    <a:lnTo>
                      <a:pt x="368" y="24"/>
                    </a:lnTo>
                    <a:lnTo>
                      <a:pt x="352" y="16"/>
                    </a:lnTo>
                    <a:lnTo>
                      <a:pt x="328" y="16"/>
                    </a:lnTo>
                    <a:lnTo>
                      <a:pt x="320" y="24"/>
                    </a:lnTo>
                    <a:lnTo>
                      <a:pt x="312" y="24"/>
                    </a:lnTo>
                    <a:lnTo>
                      <a:pt x="280" y="24"/>
                    </a:lnTo>
                    <a:lnTo>
                      <a:pt x="264" y="24"/>
                    </a:lnTo>
                    <a:lnTo>
                      <a:pt x="256" y="24"/>
                    </a:lnTo>
                    <a:lnTo>
                      <a:pt x="248" y="24"/>
                    </a:lnTo>
                    <a:lnTo>
                      <a:pt x="232" y="24"/>
                    </a:lnTo>
                    <a:lnTo>
                      <a:pt x="224" y="8"/>
                    </a:lnTo>
                    <a:lnTo>
                      <a:pt x="216" y="8"/>
                    </a:lnTo>
                    <a:lnTo>
                      <a:pt x="208" y="8"/>
                    </a:lnTo>
                    <a:lnTo>
                      <a:pt x="208" y="16"/>
                    </a:lnTo>
                    <a:lnTo>
                      <a:pt x="192" y="0"/>
                    </a:lnTo>
                    <a:lnTo>
                      <a:pt x="184" y="8"/>
                    </a:lnTo>
                    <a:lnTo>
                      <a:pt x="184" y="0"/>
                    </a:lnTo>
                    <a:lnTo>
                      <a:pt x="168" y="0"/>
                    </a:lnTo>
                    <a:lnTo>
                      <a:pt x="160" y="8"/>
                    </a:lnTo>
                    <a:lnTo>
                      <a:pt x="152" y="16"/>
                    </a:lnTo>
                    <a:lnTo>
                      <a:pt x="144" y="16"/>
                    </a:lnTo>
                    <a:lnTo>
                      <a:pt x="136" y="16"/>
                    </a:lnTo>
                    <a:lnTo>
                      <a:pt x="120" y="32"/>
                    </a:lnTo>
                    <a:lnTo>
                      <a:pt x="112" y="32"/>
                    </a:lnTo>
                    <a:lnTo>
                      <a:pt x="96" y="48"/>
                    </a:lnTo>
                    <a:lnTo>
                      <a:pt x="72" y="80"/>
                    </a:lnTo>
                    <a:lnTo>
                      <a:pt x="72" y="88"/>
                    </a:lnTo>
                    <a:lnTo>
                      <a:pt x="48" y="88"/>
                    </a:lnTo>
                    <a:lnTo>
                      <a:pt x="32" y="104"/>
                    </a:lnTo>
                    <a:lnTo>
                      <a:pt x="48" y="112"/>
                    </a:lnTo>
                    <a:lnTo>
                      <a:pt x="72" y="136"/>
                    </a:lnTo>
                    <a:lnTo>
                      <a:pt x="72" y="152"/>
                    </a:lnTo>
                    <a:lnTo>
                      <a:pt x="96" y="160"/>
                    </a:lnTo>
                    <a:lnTo>
                      <a:pt x="104" y="176"/>
                    </a:lnTo>
                    <a:lnTo>
                      <a:pt x="112" y="176"/>
                    </a:lnTo>
                    <a:lnTo>
                      <a:pt x="112" y="184"/>
                    </a:lnTo>
                    <a:lnTo>
                      <a:pt x="96" y="184"/>
                    </a:lnTo>
                    <a:lnTo>
                      <a:pt x="88" y="168"/>
                    </a:lnTo>
                    <a:lnTo>
                      <a:pt x="88" y="176"/>
                    </a:lnTo>
                    <a:lnTo>
                      <a:pt x="96" y="184"/>
                    </a:lnTo>
                    <a:lnTo>
                      <a:pt x="112" y="192"/>
                    </a:lnTo>
                    <a:lnTo>
                      <a:pt x="96" y="200"/>
                    </a:lnTo>
                    <a:lnTo>
                      <a:pt x="64" y="192"/>
                    </a:lnTo>
                    <a:lnTo>
                      <a:pt x="72" y="176"/>
                    </a:lnTo>
                    <a:lnTo>
                      <a:pt x="40" y="184"/>
                    </a:lnTo>
                    <a:lnTo>
                      <a:pt x="40" y="192"/>
                    </a:lnTo>
                    <a:lnTo>
                      <a:pt x="32" y="192"/>
                    </a:lnTo>
                    <a:lnTo>
                      <a:pt x="32" y="184"/>
                    </a:lnTo>
                    <a:lnTo>
                      <a:pt x="24" y="184"/>
                    </a:lnTo>
                    <a:lnTo>
                      <a:pt x="0" y="200"/>
                    </a:lnTo>
                    <a:lnTo>
                      <a:pt x="0" y="208"/>
                    </a:lnTo>
                    <a:lnTo>
                      <a:pt x="8" y="224"/>
                    </a:lnTo>
                    <a:lnTo>
                      <a:pt x="16" y="224"/>
                    </a:lnTo>
                    <a:lnTo>
                      <a:pt x="24" y="232"/>
                    </a:lnTo>
                    <a:lnTo>
                      <a:pt x="24" y="240"/>
                    </a:lnTo>
                    <a:lnTo>
                      <a:pt x="32" y="248"/>
                    </a:lnTo>
                    <a:lnTo>
                      <a:pt x="56" y="248"/>
                    </a:lnTo>
                    <a:lnTo>
                      <a:pt x="72" y="256"/>
                    </a:lnTo>
                    <a:lnTo>
                      <a:pt x="88" y="256"/>
                    </a:lnTo>
                    <a:lnTo>
                      <a:pt x="104" y="240"/>
                    </a:lnTo>
                    <a:lnTo>
                      <a:pt x="112" y="240"/>
                    </a:lnTo>
                    <a:lnTo>
                      <a:pt x="120" y="240"/>
                    </a:lnTo>
                    <a:lnTo>
                      <a:pt x="120" y="248"/>
                    </a:lnTo>
                    <a:lnTo>
                      <a:pt x="104" y="256"/>
                    </a:lnTo>
                    <a:lnTo>
                      <a:pt x="112" y="272"/>
                    </a:lnTo>
                    <a:lnTo>
                      <a:pt x="112" y="288"/>
                    </a:lnTo>
                    <a:lnTo>
                      <a:pt x="88" y="288"/>
                    </a:lnTo>
                    <a:lnTo>
                      <a:pt x="72" y="312"/>
                    </a:lnTo>
                    <a:lnTo>
                      <a:pt x="72" y="304"/>
                    </a:lnTo>
                    <a:lnTo>
                      <a:pt x="64" y="304"/>
                    </a:lnTo>
                    <a:lnTo>
                      <a:pt x="48" y="304"/>
                    </a:lnTo>
                    <a:lnTo>
                      <a:pt x="48" y="312"/>
                    </a:lnTo>
                    <a:lnTo>
                      <a:pt x="48" y="320"/>
                    </a:lnTo>
                    <a:lnTo>
                      <a:pt x="48" y="336"/>
                    </a:lnTo>
                    <a:lnTo>
                      <a:pt x="32" y="336"/>
                    </a:lnTo>
                    <a:lnTo>
                      <a:pt x="32" y="344"/>
                    </a:lnTo>
                    <a:lnTo>
                      <a:pt x="24" y="352"/>
                    </a:lnTo>
                    <a:lnTo>
                      <a:pt x="16" y="360"/>
                    </a:lnTo>
                    <a:lnTo>
                      <a:pt x="16" y="368"/>
                    </a:lnTo>
                    <a:lnTo>
                      <a:pt x="24" y="368"/>
                    </a:lnTo>
                    <a:lnTo>
                      <a:pt x="32" y="360"/>
                    </a:lnTo>
                    <a:lnTo>
                      <a:pt x="24" y="376"/>
                    </a:lnTo>
                    <a:lnTo>
                      <a:pt x="32" y="384"/>
                    </a:lnTo>
                    <a:lnTo>
                      <a:pt x="48" y="400"/>
                    </a:lnTo>
                    <a:lnTo>
                      <a:pt x="56" y="400"/>
                    </a:lnTo>
                    <a:lnTo>
                      <a:pt x="40" y="416"/>
                    </a:lnTo>
                    <a:lnTo>
                      <a:pt x="40" y="424"/>
                    </a:lnTo>
                    <a:lnTo>
                      <a:pt x="48" y="424"/>
                    </a:lnTo>
                    <a:lnTo>
                      <a:pt x="56" y="432"/>
                    </a:lnTo>
                    <a:lnTo>
                      <a:pt x="56" y="440"/>
                    </a:lnTo>
                    <a:lnTo>
                      <a:pt x="72" y="440"/>
                    </a:lnTo>
                    <a:lnTo>
                      <a:pt x="80" y="416"/>
                    </a:lnTo>
                    <a:lnTo>
                      <a:pt x="88" y="408"/>
                    </a:lnTo>
                    <a:lnTo>
                      <a:pt x="88" y="416"/>
                    </a:lnTo>
                    <a:lnTo>
                      <a:pt x="88" y="432"/>
                    </a:lnTo>
                    <a:lnTo>
                      <a:pt x="96" y="440"/>
                    </a:lnTo>
                    <a:lnTo>
                      <a:pt x="96" y="448"/>
                    </a:lnTo>
                    <a:lnTo>
                      <a:pt x="96" y="456"/>
                    </a:lnTo>
                    <a:lnTo>
                      <a:pt x="96" y="464"/>
                    </a:lnTo>
                    <a:lnTo>
                      <a:pt x="96" y="472"/>
                    </a:lnTo>
                    <a:lnTo>
                      <a:pt x="96" y="480"/>
                    </a:lnTo>
                    <a:lnTo>
                      <a:pt x="96" y="488"/>
                    </a:lnTo>
                    <a:lnTo>
                      <a:pt x="104" y="488"/>
                    </a:lnTo>
                    <a:lnTo>
                      <a:pt x="112" y="464"/>
                    </a:lnTo>
                    <a:lnTo>
                      <a:pt x="120" y="456"/>
                    </a:lnTo>
                    <a:lnTo>
                      <a:pt x="128" y="472"/>
                    </a:lnTo>
                    <a:lnTo>
                      <a:pt x="128" y="456"/>
                    </a:lnTo>
                    <a:lnTo>
                      <a:pt x="136" y="456"/>
                    </a:lnTo>
                    <a:lnTo>
                      <a:pt x="144" y="472"/>
                    </a:lnTo>
                    <a:lnTo>
                      <a:pt x="144" y="488"/>
                    </a:lnTo>
                    <a:lnTo>
                      <a:pt x="152" y="488"/>
                    </a:lnTo>
                    <a:lnTo>
                      <a:pt x="152" y="472"/>
                    </a:lnTo>
                    <a:lnTo>
                      <a:pt x="160" y="472"/>
                    </a:lnTo>
                    <a:lnTo>
                      <a:pt x="176" y="472"/>
                    </a:lnTo>
                    <a:lnTo>
                      <a:pt x="184" y="464"/>
                    </a:lnTo>
                    <a:lnTo>
                      <a:pt x="192" y="448"/>
                    </a:lnTo>
                    <a:lnTo>
                      <a:pt x="184" y="480"/>
                    </a:lnTo>
                    <a:lnTo>
                      <a:pt x="176" y="504"/>
                    </a:lnTo>
                    <a:lnTo>
                      <a:pt x="168" y="536"/>
                    </a:lnTo>
                    <a:lnTo>
                      <a:pt x="160" y="536"/>
                    </a:lnTo>
                    <a:lnTo>
                      <a:pt x="160" y="544"/>
                    </a:lnTo>
                    <a:lnTo>
                      <a:pt x="136" y="560"/>
                    </a:lnTo>
                    <a:lnTo>
                      <a:pt x="120" y="568"/>
                    </a:lnTo>
                    <a:lnTo>
                      <a:pt x="120" y="584"/>
                    </a:lnTo>
                    <a:lnTo>
                      <a:pt x="120" y="592"/>
                    </a:lnTo>
                    <a:lnTo>
                      <a:pt x="112" y="592"/>
                    </a:lnTo>
                    <a:lnTo>
                      <a:pt x="112" y="584"/>
                    </a:lnTo>
                    <a:lnTo>
                      <a:pt x="104" y="584"/>
                    </a:lnTo>
                    <a:lnTo>
                      <a:pt x="96" y="584"/>
                    </a:lnTo>
                    <a:lnTo>
                      <a:pt x="88" y="584"/>
                    </a:lnTo>
                    <a:lnTo>
                      <a:pt x="64" y="608"/>
                    </a:lnTo>
                    <a:lnTo>
                      <a:pt x="56" y="616"/>
                    </a:lnTo>
                    <a:lnTo>
                      <a:pt x="64" y="624"/>
                    </a:lnTo>
                    <a:lnTo>
                      <a:pt x="80" y="608"/>
                    </a:lnTo>
                    <a:lnTo>
                      <a:pt x="96" y="592"/>
                    </a:lnTo>
                    <a:lnTo>
                      <a:pt x="96" y="600"/>
                    </a:lnTo>
                    <a:lnTo>
                      <a:pt x="96" y="608"/>
                    </a:lnTo>
                    <a:lnTo>
                      <a:pt x="104" y="608"/>
                    </a:lnTo>
                    <a:lnTo>
                      <a:pt x="128" y="592"/>
                    </a:lnTo>
                    <a:lnTo>
                      <a:pt x="128" y="584"/>
                    </a:lnTo>
                    <a:lnTo>
                      <a:pt x="136" y="592"/>
                    </a:lnTo>
                    <a:lnTo>
                      <a:pt x="136" y="584"/>
                    </a:lnTo>
                    <a:lnTo>
                      <a:pt x="152" y="576"/>
                    </a:lnTo>
                    <a:lnTo>
                      <a:pt x="168" y="576"/>
                    </a:lnTo>
                    <a:lnTo>
                      <a:pt x="160" y="568"/>
                    </a:lnTo>
                    <a:lnTo>
                      <a:pt x="160" y="560"/>
                    </a:lnTo>
                    <a:lnTo>
                      <a:pt x="184" y="544"/>
                    </a:lnTo>
                    <a:lnTo>
                      <a:pt x="200" y="536"/>
                    </a:lnTo>
                    <a:lnTo>
                      <a:pt x="200" y="528"/>
                    </a:lnTo>
                    <a:lnTo>
                      <a:pt x="216" y="504"/>
                    </a:lnTo>
                    <a:lnTo>
                      <a:pt x="248" y="480"/>
                    </a:lnTo>
                    <a:lnTo>
                      <a:pt x="256" y="472"/>
                    </a:lnTo>
                    <a:lnTo>
                      <a:pt x="256" y="464"/>
                    </a:lnTo>
                    <a:lnTo>
                      <a:pt x="256" y="456"/>
                    </a:lnTo>
                    <a:lnTo>
                      <a:pt x="240" y="456"/>
                    </a:lnTo>
                    <a:lnTo>
                      <a:pt x="240" y="448"/>
                    </a:lnTo>
                    <a:lnTo>
                      <a:pt x="248" y="432"/>
                    </a:lnTo>
                    <a:lnTo>
                      <a:pt x="272" y="416"/>
                    </a:lnTo>
                    <a:lnTo>
                      <a:pt x="272" y="400"/>
                    </a:lnTo>
                    <a:lnTo>
                      <a:pt x="288" y="360"/>
                    </a:lnTo>
                    <a:lnTo>
                      <a:pt x="312" y="360"/>
                    </a:lnTo>
                    <a:lnTo>
                      <a:pt x="320" y="368"/>
                    </a:lnTo>
                    <a:lnTo>
                      <a:pt x="312" y="376"/>
                    </a:lnTo>
                    <a:lnTo>
                      <a:pt x="288" y="376"/>
                    </a:lnTo>
                    <a:lnTo>
                      <a:pt x="288" y="400"/>
                    </a:lnTo>
                    <a:lnTo>
                      <a:pt x="296" y="408"/>
                    </a:lnTo>
                    <a:lnTo>
                      <a:pt x="288" y="424"/>
                    </a:lnTo>
                    <a:lnTo>
                      <a:pt x="296" y="424"/>
                    </a:lnTo>
                    <a:lnTo>
                      <a:pt x="288" y="440"/>
                    </a:lnTo>
                    <a:lnTo>
                      <a:pt x="288" y="448"/>
                    </a:lnTo>
                    <a:lnTo>
                      <a:pt x="296" y="440"/>
                    </a:lnTo>
                    <a:lnTo>
                      <a:pt x="304" y="432"/>
                    </a:lnTo>
                    <a:lnTo>
                      <a:pt x="320" y="416"/>
                    </a:lnTo>
                    <a:lnTo>
                      <a:pt x="328" y="416"/>
                    </a:lnTo>
                    <a:lnTo>
                      <a:pt x="336" y="408"/>
                    </a:lnTo>
                    <a:lnTo>
                      <a:pt x="344" y="400"/>
                    </a:lnTo>
                    <a:lnTo>
                      <a:pt x="344" y="392"/>
                    </a:lnTo>
                    <a:lnTo>
                      <a:pt x="336" y="384"/>
                    </a:lnTo>
                    <a:lnTo>
                      <a:pt x="336" y="376"/>
                    </a:lnTo>
                    <a:lnTo>
                      <a:pt x="336" y="368"/>
                    </a:lnTo>
                    <a:lnTo>
                      <a:pt x="352" y="360"/>
                    </a:lnTo>
                    <a:lnTo>
                      <a:pt x="352" y="368"/>
                    </a:lnTo>
                    <a:lnTo>
                      <a:pt x="368" y="360"/>
                    </a:lnTo>
                    <a:lnTo>
                      <a:pt x="392" y="368"/>
                    </a:lnTo>
                    <a:lnTo>
                      <a:pt x="400" y="384"/>
                    </a:lnTo>
                    <a:lnTo>
                      <a:pt x="408" y="368"/>
                    </a:lnTo>
                    <a:lnTo>
                      <a:pt x="424" y="392"/>
                    </a:lnTo>
                    <a:lnTo>
                      <a:pt x="424" y="384"/>
                    </a:lnTo>
                    <a:lnTo>
                      <a:pt x="448" y="376"/>
                    </a:lnTo>
                    <a:lnTo>
                      <a:pt x="480" y="376"/>
                    </a:lnTo>
                    <a:lnTo>
                      <a:pt x="496" y="376"/>
                    </a:lnTo>
                    <a:lnTo>
                      <a:pt x="504" y="368"/>
                    </a:lnTo>
                    <a:lnTo>
                      <a:pt x="512" y="376"/>
                    </a:lnTo>
                    <a:lnTo>
                      <a:pt x="512" y="384"/>
                    </a:lnTo>
                    <a:lnTo>
                      <a:pt x="536" y="384"/>
                    </a:lnTo>
                    <a:lnTo>
                      <a:pt x="544" y="384"/>
                    </a:lnTo>
                    <a:lnTo>
                      <a:pt x="568" y="400"/>
                    </a:lnTo>
                    <a:lnTo>
                      <a:pt x="576" y="408"/>
                    </a:lnTo>
                    <a:lnTo>
                      <a:pt x="592" y="408"/>
                    </a:lnTo>
                    <a:lnTo>
                      <a:pt x="592" y="400"/>
                    </a:lnTo>
                    <a:lnTo>
                      <a:pt x="576" y="384"/>
                    </a:lnTo>
                    <a:lnTo>
                      <a:pt x="584" y="376"/>
                    </a:lnTo>
                    <a:lnTo>
                      <a:pt x="592" y="384"/>
                    </a:lnTo>
                    <a:lnTo>
                      <a:pt x="600" y="392"/>
                    </a:lnTo>
                    <a:lnTo>
                      <a:pt x="608" y="392"/>
                    </a:lnTo>
                    <a:lnTo>
                      <a:pt x="592" y="368"/>
                    </a:lnTo>
                    <a:lnTo>
                      <a:pt x="600" y="360"/>
                    </a:lnTo>
                    <a:lnTo>
                      <a:pt x="616" y="392"/>
                    </a:lnTo>
                    <a:lnTo>
                      <a:pt x="632" y="384"/>
                    </a:lnTo>
                    <a:lnTo>
                      <a:pt x="640" y="392"/>
                    </a:lnTo>
                    <a:lnTo>
                      <a:pt x="648" y="400"/>
                    </a:lnTo>
                    <a:lnTo>
                      <a:pt x="664" y="432"/>
                    </a:lnTo>
                    <a:lnTo>
                      <a:pt x="672" y="432"/>
                    </a:lnTo>
                    <a:lnTo>
                      <a:pt x="672" y="424"/>
                    </a:lnTo>
                    <a:lnTo>
                      <a:pt x="704" y="440"/>
                    </a:lnTo>
                    <a:lnTo>
                      <a:pt x="704" y="448"/>
                    </a:lnTo>
                    <a:lnTo>
                      <a:pt x="704" y="456"/>
                    </a:lnTo>
                    <a:lnTo>
                      <a:pt x="720" y="440"/>
                    </a:lnTo>
                    <a:lnTo>
                      <a:pt x="728" y="440"/>
                    </a:lnTo>
                    <a:lnTo>
                      <a:pt x="728" y="448"/>
                    </a:lnTo>
                    <a:lnTo>
                      <a:pt x="744" y="464"/>
                    </a:lnTo>
                    <a:lnTo>
                      <a:pt x="744" y="472"/>
                    </a:lnTo>
                    <a:lnTo>
                      <a:pt x="744" y="48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4" name="Freeform 5"/>
              <p:cNvSpPr>
                <a:spLocks/>
              </p:cNvSpPr>
              <p:nvPr/>
            </p:nvSpPr>
            <p:spPr bwMode="auto">
              <a:xfrm>
                <a:off x="1535" y="3261"/>
                <a:ext cx="32" cy="32"/>
              </a:xfrm>
              <a:custGeom>
                <a:avLst/>
                <a:gdLst>
                  <a:gd name="T0" fmla="*/ 0 w 32"/>
                  <a:gd name="T1" fmla="*/ 8 h 32"/>
                  <a:gd name="T2" fmla="*/ 0 w 32"/>
                  <a:gd name="T3" fmla="*/ 8 h 32"/>
                  <a:gd name="T4" fmla="*/ 16 w 32"/>
                  <a:gd name="T5" fmla="*/ 0 h 32"/>
                  <a:gd name="T6" fmla="*/ 16 w 32"/>
                  <a:gd name="T7" fmla="*/ 0 h 32"/>
                  <a:gd name="T8" fmla="*/ 32 w 32"/>
                  <a:gd name="T9" fmla="*/ 24 h 32"/>
                  <a:gd name="T10" fmla="*/ 32 w 32"/>
                  <a:gd name="T11" fmla="*/ 24 h 32"/>
                  <a:gd name="T12" fmla="*/ 32 w 32"/>
                  <a:gd name="T13" fmla="*/ 24 h 32"/>
                  <a:gd name="T14" fmla="*/ 32 w 32"/>
                  <a:gd name="T15" fmla="*/ 24 h 32"/>
                  <a:gd name="T16" fmla="*/ 24 w 32"/>
                  <a:gd name="T17" fmla="*/ 16 h 32"/>
                  <a:gd name="T18" fmla="*/ 24 w 32"/>
                  <a:gd name="T19" fmla="*/ 16 h 32"/>
                  <a:gd name="T20" fmla="*/ 16 w 32"/>
                  <a:gd name="T21" fmla="*/ 24 h 32"/>
                  <a:gd name="T22" fmla="*/ 16 w 32"/>
                  <a:gd name="T23" fmla="*/ 24 h 32"/>
                  <a:gd name="T24" fmla="*/ 24 w 32"/>
                  <a:gd name="T25" fmla="*/ 24 h 32"/>
                  <a:gd name="T26" fmla="*/ 24 w 32"/>
                  <a:gd name="T27" fmla="*/ 24 h 32"/>
                  <a:gd name="T28" fmla="*/ 16 w 32"/>
                  <a:gd name="T29" fmla="*/ 32 h 32"/>
                  <a:gd name="T30" fmla="*/ 16 w 32"/>
                  <a:gd name="T31" fmla="*/ 32 h 32"/>
                  <a:gd name="T32" fmla="*/ 0 w 32"/>
                  <a:gd name="T33" fmla="*/ 16 h 32"/>
                  <a:gd name="T34" fmla="*/ 0 w 32"/>
                  <a:gd name="T35" fmla="*/ 16 h 32"/>
                  <a:gd name="T36" fmla="*/ 0 w 32"/>
                  <a:gd name="T37" fmla="*/ 8 h 3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2"/>
                  <a:gd name="T58" fmla="*/ 0 h 32"/>
                  <a:gd name="T59" fmla="*/ 32 w 32"/>
                  <a:gd name="T60" fmla="*/ 32 h 3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2" h="32">
                    <a:moveTo>
                      <a:pt x="0" y="8"/>
                    </a:moveTo>
                    <a:lnTo>
                      <a:pt x="0" y="8"/>
                    </a:lnTo>
                    <a:lnTo>
                      <a:pt x="16" y="0"/>
                    </a:lnTo>
                    <a:lnTo>
                      <a:pt x="32" y="24"/>
                    </a:lnTo>
                    <a:lnTo>
                      <a:pt x="24" y="16"/>
                    </a:lnTo>
                    <a:lnTo>
                      <a:pt x="16" y="24"/>
                    </a:lnTo>
                    <a:lnTo>
                      <a:pt x="24" y="24"/>
                    </a:lnTo>
                    <a:lnTo>
                      <a:pt x="16" y="32"/>
                    </a:lnTo>
                    <a:lnTo>
                      <a:pt x="0" y="1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5" name="Freeform 6"/>
              <p:cNvSpPr>
                <a:spLocks/>
              </p:cNvSpPr>
              <p:nvPr/>
            </p:nvSpPr>
            <p:spPr bwMode="auto">
              <a:xfrm>
                <a:off x="1567" y="3293"/>
                <a:ext cx="24" cy="32"/>
              </a:xfrm>
              <a:custGeom>
                <a:avLst/>
                <a:gdLst>
                  <a:gd name="T0" fmla="*/ 0 w 24"/>
                  <a:gd name="T1" fmla="*/ 0 h 32"/>
                  <a:gd name="T2" fmla="*/ 0 w 24"/>
                  <a:gd name="T3" fmla="*/ 0 h 32"/>
                  <a:gd name="T4" fmla="*/ 8 w 24"/>
                  <a:gd name="T5" fmla="*/ 24 h 32"/>
                  <a:gd name="T6" fmla="*/ 8 w 24"/>
                  <a:gd name="T7" fmla="*/ 24 h 32"/>
                  <a:gd name="T8" fmla="*/ 24 w 24"/>
                  <a:gd name="T9" fmla="*/ 32 h 32"/>
                  <a:gd name="T10" fmla="*/ 24 w 24"/>
                  <a:gd name="T11" fmla="*/ 32 h 32"/>
                  <a:gd name="T12" fmla="*/ 16 w 24"/>
                  <a:gd name="T13" fmla="*/ 8 h 32"/>
                  <a:gd name="T14" fmla="*/ 16 w 24"/>
                  <a:gd name="T15" fmla="*/ 8 h 32"/>
                  <a:gd name="T16" fmla="*/ 8 w 24"/>
                  <a:gd name="T17" fmla="*/ 0 h 32"/>
                  <a:gd name="T18" fmla="*/ 8 w 24"/>
                  <a:gd name="T19" fmla="*/ 0 h 32"/>
                  <a:gd name="T20" fmla="*/ 0 w 24"/>
                  <a:gd name="T21" fmla="*/ 0 h 3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"/>
                  <a:gd name="T34" fmla="*/ 0 h 32"/>
                  <a:gd name="T35" fmla="*/ 24 w 24"/>
                  <a:gd name="T36" fmla="*/ 32 h 3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" h="32">
                    <a:moveTo>
                      <a:pt x="0" y="0"/>
                    </a:moveTo>
                    <a:lnTo>
                      <a:pt x="0" y="0"/>
                    </a:lnTo>
                    <a:lnTo>
                      <a:pt x="8" y="24"/>
                    </a:lnTo>
                    <a:lnTo>
                      <a:pt x="24" y="32"/>
                    </a:lnTo>
                    <a:lnTo>
                      <a:pt x="16" y="8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6" name="Freeform 7"/>
              <p:cNvSpPr>
                <a:spLocks/>
              </p:cNvSpPr>
              <p:nvPr/>
            </p:nvSpPr>
            <p:spPr bwMode="auto">
              <a:xfrm>
                <a:off x="1559" y="3261"/>
                <a:ext cx="32" cy="24"/>
              </a:xfrm>
              <a:custGeom>
                <a:avLst/>
                <a:gdLst>
                  <a:gd name="T0" fmla="*/ 32 w 32"/>
                  <a:gd name="T1" fmla="*/ 16 h 24"/>
                  <a:gd name="T2" fmla="*/ 32 w 32"/>
                  <a:gd name="T3" fmla="*/ 16 h 24"/>
                  <a:gd name="T4" fmla="*/ 24 w 32"/>
                  <a:gd name="T5" fmla="*/ 24 h 24"/>
                  <a:gd name="T6" fmla="*/ 24 w 32"/>
                  <a:gd name="T7" fmla="*/ 24 h 24"/>
                  <a:gd name="T8" fmla="*/ 16 w 32"/>
                  <a:gd name="T9" fmla="*/ 24 h 24"/>
                  <a:gd name="T10" fmla="*/ 16 w 32"/>
                  <a:gd name="T11" fmla="*/ 24 h 24"/>
                  <a:gd name="T12" fmla="*/ 16 w 32"/>
                  <a:gd name="T13" fmla="*/ 16 h 24"/>
                  <a:gd name="T14" fmla="*/ 16 w 32"/>
                  <a:gd name="T15" fmla="*/ 16 h 24"/>
                  <a:gd name="T16" fmla="*/ 0 w 32"/>
                  <a:gd name="T17" fmla="*/ 0 h 24"/>
                  <a:gd name="T18" fmla="*/ 0 w 32"/>
                  <a:gd name="T19" fmla="*/ 0 h 24"/>
                  <a:gd name="T20" fmla="*/ 8 w 32"/>
                  <a:gd name="T21" fmla="*/ 0 h 24"/>
                  <a:gd name="T22" fmla="*/ 8 w 32"/>
                  <a:gd name="T23" fmla="*/ 0 h 24"/>
                  <a:gd name="T24" fmla="*/ 32 w 32"/>
                  <a:gd name="T25" fmla="*/ 16 h 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2"/>
                  <a:gd name="T40" fmla="*/ 0 h 24"/>
                  <a:gd name="T41" fmla="*/ 32 w 32"/>
                  <a:gd name="T42" fmla="*/ 24 h 2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2" h="24">
                    <a:moveTo>
                      <a:pt x="32" y="16"/>
                    </a:moveTo>
                    <a:lnTo>
                      <a:pt x="32" y="16"/>
                    </a:lnTo>
                    <a:lnTo>
                      <a:pt x="24" y="24"/>
                    </a:lnTo>
                    <a:lnTo>
                      <a:pt x="16" y="24"/>
                    </a:lnTo>
                    <a:lnTo>
                      <a:pt x="16" y="16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32" y="16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7" name="Freeform 8"/>
              <p:cNvSpPr>
                <a:spLocks/>
              </p:cNvSpPr>
              <p:nvPr/>
            </p:nvSpPr>
            <p:spPr bwMode="auto">
              <a:xfrm>
                <a:off x="1631" y="3317"/>
                <a:ext cx="32" cy="40"/>
              </a:xfrm>
              <a:custGeom>
                <a:avLst/>
                <a:gdLst>
                  <a:gd name="T0" fmla="*/ 8 w 32"/>
                  <a:gd name="T1" fmla="*/ 8 h 40"/>
                  <a:gd name="T2" fmla="*/ 8 w 32"/>
                  <a:gd name="T3" fmla="*/ 8 h 40"/>
                  <a:gd name="T4" fmla="*/ 32 w 32"/>
                  <a:gd name="T5" fmla="*/ 32 h 40"/>
                  <a:gd name="T6" fmla="*/ 32 w 32"/>
                  <a:gd name="T7" fmla="*/ 32 h 40"/>
                  <a:gd name="T8" fmla="*/ 32 w 32"/>
                  <a:gd name="T9" fmla="*/ 40 h 40"/>
                  <a:gd name="T10" fmla="*/ 32 w 32"/>
                  <a:gd name="T11" fmla="*/ 40 h 40"/>
                  <a:gd name="T12" fmla="*/ 16 w 32"/>
                  <a:gd name="T13" fmla="*/ 24 h 40"/>
                  <a:gd name="T14" fmla="*/ 16 w 32"/>
                  <a:gd name="T15" fmla="*/ 24 h 40"/>
                  <a:gd name="T16" fmla="*/ 8 w 32"/>
                  <a:gd name="T17" fmla="*/ 24 h 40"/>
                  <a:gd name="T18" fmla="*/ 8 w 32"/>
                  <a:gd name="T19" fmla="*/ 24 h 40"/>
                  <a:gd name="T20" fmla="*/ 0 w 32"/>
                  <a:gd name="T21" fmla="*/ 16 h 40"/>
                  <a:gd name="T22" fmla="*/ 0 w 32"/>
                  <a:gd name="T23" fmla="*/ 16 h 40"/>
                  <a:gd name="T24" fmla="*/ 0 w 32"/>
                  <a:gd name="T25" fmla="*/ 0 h 40"/>
                  <a:gd name="T26" fmla="*/ 0 w 32"/>
                  <a:gd name="T27" fmla="*/ 0 h 40"/>
                  <a:gd name="T28" fmla="*/ 8 w 32"/>
                  <a:gd name="T29" fmla="*/ 8 h 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"/>
                  <a:gd name="T46" fmla="*/ 0 h 40"/>
                  <a:gd name="T47" fmla="*/ 32 w 32"/>
                  <a:gd name="T48" fmla="*/ 40 h 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" h="40">
                    <a:moveTo>
                      <a:pt x="8" y="8"/>
                    </a:moveTo>
                    <a:lnTo>
                      <a:pt x="8" y="8"/>
                    </a:lnTo>
                    <a:lnTo>
                      <a:pt x="32" y="32"/>
                    </a:lnTo>
                    <a:lnTo>
                      <a:pt x="32" y="40"/>
                    </a:lnTo>
                    <a:lnTo>
                      <a:pt x="16" y="24"/>
                    </a:lnTo>
                    <a:lnTo>
                      <a:pt x="8" y="24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8" y="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8" name="Freeform 9"/>
              <p:cNvSpPr>
                <a:spLocks/>
              </p:cNvSpPr>
              <p:nvPr/>
            </p:nvSpPr>
            <p:spPr bwMode="auto">
              <a:xfrm>
                <a:off x="1655" y="3381"/>
                <a:ext cx="40" cy="24"/>
              </a:xfrm>
              <a:custGeom>
                <a:avLst/>
                <a:gdLst>
                  <a:gd name="T0" fmla="*/ 16 w 40"/>
                  <a:gd name="T1" fmla="*/ 0 h 24"/>
                  <a:gd name="T2" fmla="*/ 16 w 40"/>
                  <a:gd name="T3" fmla="*/ 0 h 24"/>
                  <a:gd name="T4" fmla="*/ 16 w 40"/>
                  <a:gd name="T5" fmla="*/ 16 h 24"/>
                  <a:gd name="T6" fmla="*/ 16 w 40"/>
                  <a:gd name="T7" fmla="*/ 16 h 24"/>
                  <a:gd name="T8" fmla="*/ 24 w 40"/>
                  <a:gd name="T9" fmla="*/ 16 h 24"/>
                  <a:gd name="T10" fmla="*/ 24 w 40"/>
                  <a:gd name="T11" fmla="*/ 16 h 24"/>
                  <a:gd name="T12" fmla="*/ 24 w 40"/>
                  <a:gd name="T13" fmla="*/ 0 h 24"/>
                  <a:gd name="T14" fmla="*/ 24 w 40"/>
                  <a:gd name="T15" fmla="*/ 0 h 24"/>
                  <a:gd name="T16" fmla="*/ 32 w 40"/>
                  <a:gd name="T17" fmla="*/ 0 h 24"/>
                  <a:gd name="T18" fmla="*/ 40 w 40"/>
                  <a:gd name="T19" fmla="*/ 8 h 24"/>
                  <a:gd name="T20" fmla="*/ 40 w 40"/>
                  <a:gd name="T21" fmla="*/ 16 h 24"/>
                  <a:gd name="T22" fmla="*/ 32 w 40"/>
                  <a:gd name="T23" fmla="*/ 24 h 24"/>
                  <a:gd name="T24" fmla="*/ 32 w 40"/>
                  <a:gd name="T25" fmla="*/ 24 h 24"/>
                  <a:gd name="T26" fmla="*/ 24 w 40"/>
                  <a:gd name="T27" fmla="*/ 24 h 24"/>
                  <a:gd name="T28" fmla="*/ 16 w 40"/>
                  <a:gd name="T29" fmla="*/ 24 h 24"/>
                  <a:gd name="T30" fmla="*/ 16 w 40"/>
                  <a:gd name="T31" fmla="*/ 24 h 24"/>
                  <a:gd name="T32" fmla="*/ 8 w 40"/>
                  <a:gd name="T33" fmla="*/ 16 h 24"/>
                  <a:gd name="T34" fmla="*/ 8 w 40"/>
                  <a:gd name="T35" fmla="*/ 16 h 24"/>
                  <a:gd name="T36" fmla="*/ 0 w 40"/>
                  <a:gd name="T37" fmla="*/ 0 h 24"/>
                  <a:gd name="T38" fmla="*/ 0 w 40"/>
                  <a:gd name="T39" fmla="*/ 0 h 24"/>
                  <a:gd name="T40" fmla="*/ 16 w 40"/>
                  <a:gd name="T41" fmla="*/ 0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0"/>
                  <a:gd name="T64" fmla="*/ 0 h 24"/>
                  <a:gd name="T65" fmla="*/ 40 w 40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0" h="24">
                    <a:moveTo>
                      <a:pt x="16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24" y="16"/>
                    </a:lnTo>
                    <a:lnTo>
                      <a:pt x="24" y="0"/>
                    </a:lnTo>
                    <a:lnTo>
                      <a:pt x="32" y="0"/>
                    </a:lnTo>
                    <a:lnTo>
                      <a:pt x="40" y="8"/>
                    </a:lnTo>
                    <a:lnTo>
                      <a:pt x="40" y="16"/>
                    </a:lnTo>
                    <a:lnTo>
                      <a:pt x="32" y="24"/>
                    </a:lnTo>
                    <a:lnTo>
                      <a:pt x="24" y="24"/>
                    </a:lnTo>
                    <a:lnTo>
                      <a:pt x="16" y="24"/>
                    </a:lnTo>
                    <a:lnTo>
                      <a:pt x="8" y="16"/>
                    </a:lnTo>
                    <a:lnTo>
                      <a:pt x="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9" name="Freeform 10"/>
              <p:cNvSpPr>
                <a:spLocks/>
              </p:cNvSpPr>
              <p:nvPr/>
            </p:nvSpPr>
            <p:spPr bwMode="auto">
              <a:xfrm>
                <a:off x="1183" y="3357"/>
                <a:ext cx="48" cy="40"/>
              </a:xfrm>
              <a:custGeom>
                <a:avLst/>
                <a:gdLst>
                  <a:gd name="T0" fmla="*/ 24 w 48"/>
                  <a:gd name="T1" fmla="*/ 0 h 40"/>
                  <a:gd name="T2" fmla="*/ 24 w 48"/>
                  <a:gd name="T3" fmla="*/ 0 h 40"/>
                  <a:gd name="T4" fmla="*/ 16 w 48"/>
                  <a:gd name="T5" fmla="*/ 8 h 40"/>
                  <a:gd name="T6" fmla="*/ 16 w 48"/>
                  <a:gd name="T7" fmla="*/ 8 h 40"/>
                  <a:gd name="T8" fmla="*/ 16 w 48"/>
                  <a:gd name="T9" fmla="*/ 16 h 40"/>
                  <a:gd name="T10" fmla="*/ 16 w 48"/>
                  <a:gd name="T11" fmla="*/ 16 h 40"/>
                  <a:gd name="T12" fmla="*/ 16 w 48"/>
                  <a:gd name="T13" fmla="*/ 24 h 40"/>
                  <a:gd name="T14" fmla="*/ 16 w 48"/>
                  <a:gd name="T15" fmla="*/ 24 h 40"/>
                  <a:gd name="T16" fmla="*/ 8 w 48"/>
                  <a:gd name="T17" fmla="*/ 8 h 40"/>
                  <a:gd name="T18" fmla="*/ 8 w 48"/>
                  <a:gd name="T19" fmla="*/ 8 h 40"/>
                  <a:gd name="T20" fmla="*/ 0 w 48"/>
                  <a:gd name="T21" fmla="*/ 24 h 40"/>
                  <a:gd name="T22" fmla="*/ 0 w 48"/>
                  <a:gd name="T23" fmla="*/ 24 h 40"/>
                  <a:gd name="T24" fmla="*/ 8 w 48"/>
                  <a:gd name="T25" fmla="*/ 40 h 40"/>
                  <a:gd name="T26" fmla="*/ 8 w 48"/>
                  <a:gd name="T27" fmla="*/ 40 h 40"/>
                  <a:gd name="T28" fmla="*/ 24 w 48"/>
                  <a:gd name="T29" fmla="*/ 32 h 40"/>
                  <a:gd name="T30" fmla="*/ 24 w 48"/>
                  <a:gd name="T31" fmla="*/ 32 h 40"/>
                  <a:gd name="T32" fmla="*/ 32 w 48"/>
                  <a:gd name="T33" fmla="*/ 16 h 40"/>
                  <a:gd name="T34" fmla="*/ 32 w 48"/>
                  <a:gd name="T35" fmla="*/ 16 h 40"/>
                  <a:gd name="T36" fmla="*/ 48 w 48"/>
                  <a:gd name="T37" fmla="*/ 16 h 40"/>
                  <a:gd name="T38" fmla="*/ 48 w 48"/>
                  <a:gd name="T39" fmla="*/ 16 h 40"/>
                  <a:gd name="T40" fmla="*/ 40 w 48"/>
                  <a:gd name="T41" fmla="*/ 8 h 40"/>
                  <a:gd name="T42" fmla="*/ 40 w 48"/>
                  <a:gd name="T43" fmla="*/ 0 h 40"/>
                  <a:gd name="T44" fmla="*/ 40 w 48"/>
                  <a:gd name="T45" fmla="*/ 0 h 40"/>
                  <a:gd name="T46" fmla="*/ 24 w 48"/>
                  <a:gd name="T47" fmla="*/ 0 h 4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8"/>
                  <a:gd name="T73" fmla="*/ 0 h 40"/>
                  <a:gd name="T74" fmla="*/ 48 w 48"/>
                  <a:gd name="T75" fmla="*/ 40 h 4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8" h="40">
                    <a:moveTo>
                      <a:pt x="24" y="0"/>
                    </a:moveTo>
                    <a:lnTo>
                      <a:pt x="24" y="0"/>
                    </a:lnTo>
                    <a:lnTo>
                      <a:pt x="16" y="8"/>
                    </a:lnTo>
                    <a:lnTo>
                      <a:pt x="16" y="16"/>
                    </a:lnTo>
                    <a:lnTo>
                      <a:pt x="16" y="24"/>
                    </a:lnTo>
                    <a:lnTo>
                      <a:pt x="8" y="8"/>
                    </a:lnTo>
                    <a:lnTo>
                      <a:pt x="0" y="24"/>
                    </a:lnTo>
                    <a:lnTo>
                      <a:pt x="8" y="40"/>
                    </a:lnTo>
                    <a:lnTo>
                      <a:pt x="24" y="32"/>
                    </a:lnTo>
                    <a:lnTo>
                      <a:pt x="32" y="16"/>
                    </a:lnTo>
                    <a:lnTo>
                      <a:pt x="48" y="16"/>
                    </a:lnTo>
                    <a:lnTo>
                      <a:pt x="40" y="8"/>
                    </a:lnTo>
                    <a:lnTo>
                      <a:pt x="40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0" name="Freeform 11"/>
              <p:cNvSpPr>
                <a:spLocks/>
              </p:cNvSpPr>
              <p:nvPr/>
            </p:nvSpPr>
            <p:spPr bwMode="auto">
              <a:xfrm>
                <a:off x="903" y="3509"/>
                <a:ext cx="32" cy="24"/>
              </a:xfrm>
              <a:custGeom>
                <a:avLst/>
                <a:gdLst>
                  <a:gd name="T0" fmla="*/ 24 w 32"/>
                  <a:gd name="T1" fmla="*/ 0 h 24"/>
                  <a:gd name="T2" fmla="*/ 24 w 32"/>
                  <a:gd name="T3" fmla="*/ 0 h 24"/>
                  <a:gd name="T4" fmla="*/ 32 w 32"/>
                  <a:gd name="T5" fmla="*/ 8 h 24"/>
                  <a:gd name="T6" fmla="*/ 32 w 32"/>
                  <a:gd name="T7" fmla="*/ 8 h 24"/>
                  <a:gd name="T8" fmla="*/ 8 w 32"/>
                  <a:gd name="T9" fmla="*/ 24 h 24"/>
                  <a:gd name="T10" fmla="*/ 8 w 32"/>
                  <a:gd name="T11" fmla="*/ 24 h 24"/>
                  <a:gd name="T12" fmla="*/ 0 w 32"/>
                  <a:gd name="T13" fmla="*/ 24 h 24"/>
                  <a:gd name="T14" fmla="*/ 0 w 32"/>
                  <a:gd name="T15" fmla="*/ 24 h 24"/>
                  <a:gd name="T16" fmla="*/ 8 w 32"/>
                  <a:gd name="T17" fmla="*/ 16 h 24"/>
                  <a:gd name="T18" fmla="*/ 8 w 32"/>
                  <a:gd name="T19" fmla="*/ 16 h 24"/>
                  <a:gd name="T20" fmla="*/ 16 w 32"/>
                  <a:gd name="T21" fmla="*/ 8 h 24"/>
                  <a:gd name="T22" fmla="*/ 16 w 32"/>
                  <a:gd name="T23" fmla="*/ 8 h 24"/>
                  <a:gd name="T24" fmla="*/ 16 w 32"/>
                  <a:gd name="T25" fmla="*/ 8 h 24"/>
                  <a:gd name="T26" fmla="*/ 16 w 32"/>
                  <a:gd name="T27" fmla="*/ 8 h 24"/>
                  <a:gd name="T28" fmla="*/ 24 w 32"/>
                  <a:gd name="T29" fmla="*/ 0 h 2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"/>
                  <a:gd name="T46" fmla="*/ 0 h 24"/>
                  <a:gd name="T47" fmla="*/ 32 w 32"/>
                  <a:gd name="T48" fmla="*/ 24 h 2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" h="24">
                    <a:moveTo>
                      <a:pt x="24" y="0"/>
                    </a:moveTo>
                    <a:lnTo>
                      <a:pt x="24" y="0"/>
                    </a:lnTo>
                    <a:lnTo>
                      <a:pt x="32" y="8"/>
                    </a:lnTo>
                    <a:lnTo>
                      <a:pt x="8" y="24"/>
                    </a:lnTo>
                    <a:lnTo>
                      <a:pt x="0" y="24"/>
                    </a:lnTo>
                    <a:lnTo>
                      <a:pt x="8" y="16"/>
                    </a:lnTo>
                    <a:lnTo>
                      <a:pt x="16" y="8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1" name="Freeform 12"/>
              <p:cNvSpPr>
                <a:spLocks/>
              </p:cNvSpPr>
              <p:nvPr/>
            </p:nvSpPr>
            <p:spPr bwMode="auto">
              <a:xfrm>
                <a:off x="903" y="3509"/>
                <a:ext cx="32" cy="24"/>
              </a:xfrm>
              <a:custGeom>
                <a:avLst/>
                <a:gdLst>
                  <a:gd name="T0" fmla="*/ 24 w 32"/>
                  <a:gd name="T1" fmla="*/ 0 h 24"/>
                  <a:gd name="T2" fmla="*/ 24 w 32"/>
                  <a:gd name="T3" fmla="*/ 0 h 24"/>
                  <a:gd name="T4" fmla="*/ 24 w 32"/>
                  <a:gd name="T5" fmla="*/ 0 h 24"/>
                  <a:gd name="T6" fmla="*/ 32 w 32"/>
                  <a:gd name="T7" fmla="*/ 8 h 24"/>
                  <a:gd name="T8" fmla="*/ 32 w 32"/>
                  <a:gd name="T9" fmla="*/ 8 h 24"/>
                  <a:gd name="T10" fmla="*/ 32 w 32"/>
                  <a:gd name="T11" fmla="*/ 8 h 24"/>
                  <a:gd name="T12" fmla="*/ 32 w 32"/>
                  <a:gd name="T13" fmla="*/ 8 h 24"/>
                  <a:gd name="T14" fmla="*/ 8 w 32"/>
                  <a:gd name="T15" fmla="*/ 24 h 24"/>
                  <a:gd name="T16" fmla="*/ 8 w 32"/>
                  <a:gd name="T17" fmla="*/ 24 h 24"/>
                  <a:gd name="T18" fmla="*/ 8 w 32"/>
                  <a:gd name="T19" fmla="*/ 24 h 24"/>
                  <a:gd name="T20" fmla="*/ 8 w 32"/>
                  <a:gd name="T21" fmla="*/ 24 h 24"/>
                  <a:gd name="T22" fmla="*/ 0 w 32"/>
                  <a:gd name="T23" fmla="*/ 24 h 24"/>
                  <a:gd name="T24" fmla="*/ 0 w 32"/>
                  <a:gd name="T25" fmla="*/ 24 h 24"/>
                  <a:gd name="T26" fmla="*/ 0 w 32"/>
                  <a:gd name="T27" fmla="*/ 24 h 24"/>
                  <a:gd name="T28" fmla="*/ 0 w 32"/>
                  <a:gd name="T29" fmla="*/ 24 h 24"/>
                  <a:gd name="T30" fmla="*/ 8 w 32"/>
                  <a:gd name="T31" fmla="*/ 16 h 24"/>
                  <a:gd name="T32" fmla="*/ 8 w 32"/>
                  <a:gd name="T33" fmla="*/ 16 h 24"/>
                  <a:gd name="T34" fmla="*/ 8 w 32"/>
                  <a:gd name="T35" fmla="*/ 16 h 24"/>
                  <a:gd name="T36" fmla="*/ 8 w 32"/>
                  <a:gd name="T37" fmla="*/ 16 h 24"/>
                  <a:gd name="T38" fmla="*/ 16 w 32"/>
                  <a:gd name="T39" fmla="*/ 8 h 24"/>
                  <a:gd name="T40" fmla="*/ 16 w 32"/>
                  <a:gd name="T41" fmla="*/ 8 h 24"/>
                  <a:gd name="T42" fmla="*/ 16 w 32"/>
                  <a:gd name="T43" fmla="*/ 8 h 24"/>
                  <a:gd name="T44" fmla="*/ 16 w 32"/>
                  <a:gd name="T45" fmla="*/ 8 h 24"/>
                  <a:gd name="T46" fmla="*/ 16 w 32"/>
                  <a:gd name="T47" fmla="*/ 8 h 24"/>
                  <a:gd name="T48" fmla="*/ 16 w 32"/>
                  <a:gd name="T49" fmla="*/ 8 h 24"/>
                  <a:gd name="T50" fmla="*/ 16 w 32"/>
                  <a:gd name="T51" fmla="*/ 8 h 24"/>
                  <a:gd name="T52" fmla="*/ 16 w 32"/>
                  <a:gd name="T53" fmla="*/ 8 h 24"/>
                  <a:gd name="T54" fmla="*/ 24 w 32"/>
                  <a:gd name="T55" fmla="*/ 0 h 24"/>
                  <a:gd name="T56" fmla="*/ 24 w 32"/>
                  <a:gd name="T57" fmla="*/ 0 h 24"/>
                  <a:gd name="T58" fmla="*/ 24 w 32"/>
                  <a:gd name="T59" fmla="*/ 0 h 24"/>
                  <a:gd name="T60" fmla="*/ 32 w 32"/>
                  <a:gd name="T61" fmla="*/ 8 h 24"/>
                  <a:gd name="T62" fmla="*/ 32 w 32"/>
                  <a:gd name="T63" fmla="*/ 8 h 24"/>
                  <a:gd name="T64" fmla="*/ 8 w 32"/>
                  <a:gd name="T65" fmla="*/ 24 h 24"/>
                  <a:gd name="T66" fmla="*/ 8 w 32"/>
                  <a:gd name="T67" fmla="*/ 24 h 24"/>
                  <a:gd name="T68" fmla="*/ 0 w 32"/>
                  <a:gd name="T69" fmla="*/ 24 h 24"/>
                  <a:gd name="T70" fmla="*/ 0 w 32"/>
                  <a:gd name="T71" fmla="*/ 24 h 24"/>
                  <a:gd name="T72" fmla="*/ 8 w 32"/>
                  <a:gd name="T73" fmla="*/ 16 h 24"/>
                  <a:gd name="T74" fmla="*/ 8 w 32"/>
                  <a:gd name="T75" fmla="*/ 16 h 24"/>
                  <a:gd name="T76" fmla="*/ 16 w 32"/>
                  <a:gd name="T77" fmla="*/ 8 h 24"/>
                  <a:gd name="T78" fmla="*/ 16 w 32"/>
                  <a:gd name="T79" fmla="*/ 8 h 24"/>
                  <a:gd name="T80" fmla="*/ 16 w 32"/>
                  <a:gd name="T81" fmla="*/ 8 h 24"/>
                  <a:gd name="T82" fmla="*/ 16 w 32"/>
                  <a:gd name="T83" fmla="*/ 8 h 24"/>
                  <a:gd name="T84" fmla="*/ 24 w 32"/>
                  <a:gd name="T85" fmla="*/ 0 h 2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2"/>
                  <a:gd name="T130" fmla="*/ 0 h 24"/>
                  <a:gd name="T131" fmla="*/ 32 w 32"/>
                  <a:gd name="T132" fmla="*/ 24 h 2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2" h="24">
                    <a:moveTo>
                      <a:pt x="24" y="0"/>
                    </a:moveTo>
                    <a:lnTo>
                      <a:pt x="24" y="0"/>
                    </a:lnTo>
                    <a:lnTo>
                      <a:pt x="32" y="8"/>
                    </a:lnTo>
                    <a:lnTo>
                      <a:pt x="8" y="24"/>
                    </a:lnTo>
                    <a:lnTo>
                      <a:pt x="0" y="24"/>
                    </a:lnTo>
                    <a:lnTo>
                      <a:pt x="8" y="16"/>
                    </a:lnTo>
                    <a:lnTo>
                      <a:pt x="16" y="8"/>
                    </a:lnTo>
                    <a:lnTo>
                      <a:pt x="24" y="0"/>
                    </a:lnTo>
                    <a:lnTo>
                      <a:pt x="32" y="8"/>
                    </a:lnTo>
                    <a:lnTo>
                      <a:pt x="8" y="24"/>
                    </a:lnTo>
                    <a:lnTo>
                      <a:pt x="0" y="24"/>
                    </a:lnTo>
                    <a:lnTo>
                      <a:pt x="8" y="16"/>
                    </a:lnTo>
                    <a:lnTo>
                      <a:pt x="16" y="8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2" name="Freeform 13"/>
              <p:cNvSpPr>
                <a:spLocks/>
              </p:cNvSpPr>
              <p:nvPr/>
            </p:nvSpPr>
            <p:spPr bwMode="auto">
              <a:xfrm>
                <a:off x="871" y="3525"/>
                <a:ext cx="32" cy="24"/>
              </a:xfrm>
              <a:custGeom>
                <a:avLst/>
                <a:gdLst>
                  <a:gd name="T0" fmla="*/ 0 w 32"/>
                  <a:gd name="T1" fmla="*/ 24 h 24"/>
                  <a:gd name="T2" fmla="*/ 0 w 32"/>
                  <a:gd name="T3" fmla="*/ 24 h 24"/>
                  <a:gd name="T4" fmla="*/ 0 w 32"/>
                  <a:gd name="T5" fmla="*/ 24 h 24"/>
                  <a:gd name="T6" fmla="*/ 0 w 32"/>
                  <a:gd name="T7" fmla="*/ 16 h 24"/>
                  <a:gd name="T8" fmla="*/ 0 w 32"/>
                  <a:gd name="T9" fmla="*/ 16 h 24"/>
                  <a:gd name="T10" fmla="*/ 8 w 32"/>
                  <a:gd name="T11" fmla="*/ 8 h 24"/>
                  <a:gd name="T12" fmla="*/ 8 w 32"/>
                  <a:gd name="T13" fmla="*/ 8 h 24"/>
                  <a:gd name="T14" fmla="*/ 8 w 32"/>
                  <a:gd name="T15" fmla="*/ 8 h 24"/>
                  <a:gd name="T16" fmla="*/ 24 w 32"/>
                  <a:gd name="T17" fmla="*/ 0 h 24"/>
                  <a:gd name="T18" fmla="*/ 24 w 32"/>
                  <a:gd name="T19" fmla="*/ 0 h 24"/>
                  <a:gd name="T20" fmla="*/ 24 w 32"/>
                  <a:gd name="T21" fmla="*/ 0 h 24"/>
                  <a:gd name="T22" fmla="*/ 24 w 32"/>
                  <a:gd name="T23" fmla="*/ 0 h 24"/>
                  <a:gd name="T24" fmla="*/ 32 w 32"/>
                  <a:gd name="T25" fmla="*/ 0 h 24"/>
                  <a:gd name="T26" fmla="*/ 24 w 32"/>
                  <a:gd name="T27" fmla="*/ 8 h 24"/>
                  <a:gd name="T28" fmla="*/ 16 w 32"/>
                  <a:gd name="T29" fmla="*/ 16 h 24"/>
                  <a:gd name="T30" fmla="*/ 8 w 32"/>
                  <a:gd name="T31" fmla="*/ 24 h 24"/>
                  <a:gd name="T32" fmla="*/ 0 w 32"/>
                  <a:gd name="T33" fmla="*/ 24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2"/>
                  <a:gd name="T52" fmla="*/ 0 h 24"/>
                  <a:gd name="T53" fmla="*/ 32 w 32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2" h="24">
                    <a:moveTo>
                      <a:pt x="0" y="24"/>
                    </a:moveTo>
                    <a:lnTo>
                      <a:pt x="0" y="24"/>
                    </a:lnTo>
                    <a:lnTo>
                      <a:pt x="0" y="16"/>
                    </a:lnTo>
                    <a:lnTo>
                      <a:pt x="8" y="8"/>
                    </a:lnTo>
                    <a:lnTo>
                      <a:pt x="24" y="0"/>
                    </a:lnTo>
                    <a:lnTo>
                      <a:pt x="32" y="0"/>
                    </a:lnTo>
                    <a:lnTo>
                      <a:pt x="24" y="8"/>
                    </a:lnTo>
                    <a:lnTo>
                      <a:pt x="16" y="16"/>
                    </a:lnTo>
                    <a:lnTo>
                      <a:pt x="8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3" name="Oval 14"/>
              <p:cNvSpPr>
                <a:spLocks noChangeArrowheads="1"/>
              </p:cNvSpPr>
              <p:nvPr/>
            </p:nvSpPr>
            <p:spPr bwMode="auto">
              <a:xfrm>
                <a:off x="967" y="3485"/>
                <a:ext cx="24" cy="24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4" name="Oval 15"/>
              <p:cNvSpPr>
                <a:spLocks noChangeArrowheads="1"/>
              </p:cNvSpPr>
              <p:nvPr/>
            </p:nvSpPr>
            <p:spPr bwMode="auto">
              <a:xfrm>
                <a:off x="679" y="3549"/>
                <a:ext cx="24" cy="24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5" name="Oval 16"/>
              <p:cNvSpPr>
                <a:spLocks noChangeArrowheads="1"/>
              </p:cNvSpPr>
              <p:nvPr/>
            </p:nvSpPr>
            <p:spPr bwMode="auto">
              <a:xfrm>
                <a:off x="751" y="3549"/>
                <a:ext cx="24" cy="24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6" name="Oval 17"/>
              <p:cNvSpPr>
                <a:spLocks noChangeArrowheads="1"/>
              </p:cNvSpPr>
              <p:nvPr/>
            </p:nvSpPr>
            <p:spPr bwMode="auto">
              <a:xfrm>
                <a:off x="647" y="3541"/>
                <a:ext cx="16" cy="24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7" name="Oval 18"/>
              <p:cNvSpPr>
                <a:spLocks noChangeArrowheads="1"/>
              </p:cNvSpPr>
              <p:nvPr/>
            </p:nvSpPr>
            <p:spPr bwMode="auto">
              <a:xfrm>
                <a:off x="1055" y="3469"/>
                <a:ext cx="16" cy="16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8" name="Freeform 19"/>
              <p:cNvSpPr>
                <a:spLocks/>
              </p:cNvSpPr>
              <p:nvPr/>
            </p:nvSpPr>
            <p:spPr bwMode="auto">
              <a:xfrm>
                <a:off x="935" y="3269"/>
                <a:ext cx="32" cy="16"/>
              </a:xfrm>
              <a:custGeom>
                <a:avLst/>
                <a:gdLst>
                  <a:gd name="T0" fmla="*/ 24 w 32"/>
                  <a:gd name="T1" fmla="*/ 0 h 16"/>
                  <a:gd name="T2" fmla="*/ 32 w 32"/>
                  <a:gd name="T3" fmla="*/ 0 h 16"/>
                  <a:gd name="T4" fmla="*/ 32 w 32"/>
                  <a:gd name="T5" fmla="*/ 8 h 16"/>
                  <a:gd name="T6" fmla="*/ 32 w 32"/>
                  <a:gd name="T7" fmla="*/ 16 h 16"/>
                  <a:gd name="T8" fmla="*/ 16 w 32"/>
                  <a:gd name="T9" fmla="*/ 16 h 16"/>
                  <a:gd name="T10" fmla="*/ 16 w 32"/>
                  <a:gd name="T11" fmla="*/ 16 h 16"/>
                  <a:gd name="T12" fmla="*/ 0 w 32"/>
                  <a:gd name="T13" fmla="*/ 8 h 16"/>
                  <a:gd name="T14" fmla="*/ 0 w 32"/>
                  <a:gd name="T15" fmla="*/ 8 h 16"/>
                  <a:gd name="T16" fmla="*/ 0 w 32"/>
                  <a:gd name="T17" fmla="*/ 0 h 16"/>
                  <a:gd name="T18" fmla="*/ 0 w 32"/>
                  <a:gd name="T19" fmla="*/ 0 h 16"/>
                  <a:gd name="T20" fmla="*/ 24 w 32"/>
                  <a:gd name="T21" fmla="*/ 0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2"/>
                  <a:gd name="T34" fmla="*/ 0 h 16"/>
                  <a:gd name="T35" fmla="*/ 32 w 32"/>
                  <a:gd name="T36" fmla="*/ 16 h 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2" h="16">
                    <a:moveTo>
                      <a:pt x="24" y="0"/>
                    </a:moveTo>
                    <a:lnTo>
                      <a:pt x="32" y="0"/>
                    </a:lnTo>
                    <a:lnTo>
                      <a:pt x="32" y="8"/>
                    </a:lnTo>
                    <a:lnTo>
                      <a:pt x="32" y="16"/>
                    </a:lnTo>
                    <a:lnTo>
                      <a:pt x="16" y="16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89" name="Freeform 20"/>
              <p:cNvSpPr>
                <a:spLocks/>
              </p:cNvSpPr>
              <p:nvPr/>
            </p:nvSpPr>
            <p:spPr bwMode="auto">
              <a:xfrm>
                <a:off x="719" y="3541"/>
                <a:ext cx="32" cy="16"/>
              </a:xfrm>
              <a:custGeom>
                <a:avLst/>
                <a:gdLst>
                  <a:gd name="T0" fmla="*/ 0 w 32"/>
                  <a:gd name="T1" fmla="*/ 8 h 16"/>
                  <a:gd name="T2" fmla="*/ 0 w 32"/>
                  <a:gd name="T3" fmla="*/ 8 h 16"/>
                  <a:gd name="T4" fmla="*/ 24 w 32"/>
                  <a:gd name="T5" fmla="*/ 16 h 16"/>
                  <a:gd name="T6" fmla="*/ 24 w 32"/>
                  <a:gd name="T7" fmla="*/ 16 h 16"/>
                  <a:gd name="T8" fmla="*/ 32 w 32"/>
                  <a:gd name="T9" fmla="*/ 0 h 16"/>
                  <a:gd name="T10" fmla="*/ 32 w 32"/>
                  <a:gd name="T11" fmla="*/ 0 h 16"/>
                  <a:gd name="T12" fmla="*/ 16 w 32"/>
                  <a:gd name="T13" fmla="*/ 0 h 16"/>
                  <a:gd name="T14" fmla="*/ 0 w 32"/>
                  <a:gd name="T15" fmla="*/ 8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2"/>
                  <a:gd name="T25" fmla="*/ 0 h 16"/>
                  <a:gd name="T26" fmla="*/ 32 w 32"/>
                  <a:gd name="T27" fmla="*/ 16 h 1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2" h="16">
                    <a:moveTo>
                      <a:pt x="0" y="8"/>
                    </a:moveTo>
                    <a:lnTo>
                      <a:pt x="0" y="8"/>
                    </a:lnTo>
                    <a:lnTo>
                      <a:pt x="24" y="16"/>
                    </a:lnTo>
                    <a:lnTo>
                      <a:pt x="32" y="0"/>
                    </a:lnTo>
                    <a:lnTo>
                      <a:pt x="16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90" name="Freeform 21"/>
              <p:cNvSpPr>
                <a:spLocks/>
              </p:cNvSpPr>
              <p:nvPr/>
            </p:nvSpPr>
            <p:spPr bwMode="auto">
              <a:xfrm>
                <a:off x="719" y="3541"/>
                <a:ext cx="32" cy="16"/>
              </a:xfrm>
              <a:custGeom>
                <a:avLst/>
                <a:gdLst>
                  <a:gd name="T0" fmla="*/ 0 w 32"/>
                  <a:gd name="T1" fmla="*/ 8 h 16"/>
                  <a:gd name="T2" fmla="*/ 0 w 32"/>
                  <a:gd name="T3" fmla="*/ 8 h 16"/>
                  <a:gd name="T4" fmla="*/ 0 w 32"/>
                  <a:gd name="T5" fmla="*/ 8 h 16"/>
                  <a:gd name="T6" fmla="*/ 24 w 32"/>
                  <a:gd name="T7" fmla="*/ 16 h 16"/>
                  <a:gd name="T8" fmla="*/ 24 w 32"/>
                  <a:gd name="T9" fmla="*/ 16 h 16"/>
                  <a:gd name="T10" fmla="*/ 24 w 32"/>
                  <a:gd name="T11" fmla="*/ 16 h 16"/>
                  <a:gd name="T12" fmla="*/ 24 w 32"/>
                  <a:gd name="T13" fmla="*/ 16 h 16"/>
                  <a:gd name="T14" fmla="*/ 32 w 32"/>
                  <a:gd name="T15" fmla="*/ 0 h 16"/>
                  <a:gd name="T16" fmla="*/ 32 w 32"/>
                  <a:gd name="T17" fmla="*/ 0 h 16"/>
                  <a:gd name="T18" fmla="*/ 32 w 32"/>
                  <a:gd name="T19" fmla="*/ 0 h 16"/>
                  <a:gd name="T20" fmla="*/ 32 w 32"/>
                  <a:gd name="T21" fmla="*/ 0 h 16"/>
                  <a:gd name="T22" fmla="*/ 16 w 32"/>
                  <a:gd name="T23" fmla="*/ 0 h 16"/>
                  <a:gd name="T24" fmla="*/ 16 w 32"/>
                  <a:gd name="T25" fmla="*/ 0 h 16"/>
                  <a:gd name="T26" fmla="*/ 0 w 32"/>
                  <a:gd name="T27" fmla="*/ 8 h 16"/>
                  <a:gd name="T28" fmla="*/ 0 w 32"/>
                  <a:gd name="T29" fmla="*/ 8 h 16"/>
                  <a:gd name="T30" fmla="*/ 0 w 32"/>
                  <a:gd name="T31" fmla="*/ 8 h 16"/>
                  <a:gd name="T32" fmla="*/ 24 w 32"/>
                  <a:gd name="T33" fmla="*/ 16 h 16"/>
                  <a:gd name="T34" fmla="*/ 24 w 32"/>
                  <a:gd name="T35" fmla="*/ 16 h 16"/>
                  <a:gd name="T36" fmla="*/ 32 w 32"/>
                  <a:gd name="T37" fmla="*/ 0 h 16"/>
                  <a:gd name="T38" fmla="*/ 32 w 32"/>
                  <a:gd name="T39" fmla="*/ 0 h 16"/>
                  <a:gd name="T40" fmla="*/ 16 w 32"/>
                  <a:gd name="T41" fmla="*/ 0 h 16"/>
                  <a:gd name="T42" fmla="*/ 0 w 32"/>
                  <a:gd name="T43" fmla="*/ 8 h 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2"/>
                  <a:gd name="T67" fmla="*/ 0 h 16"/>
                  <a:gd name="T68" fmla="*/ 32 w 32"/>
                  <a:gd name="T69" fmla="*/ 16 h 1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2" h="16">
                    <a:moveTo>
                      <a:pt x="0" y="8"/>
                    </a:moveTo>
                    <a:lnTo>
                      <a:pt x="0" y="8"/>
                    </a:lnTo>
                    <a:lnTo>
                      <a:pt x="24" y="16"/>
                    </a:lnTo>
                    <a:lnTo>
                      <a:pt x="32" y="0"/>
                    </a:lnTo>
                    <a:lnTo>
                      <a:pt x="16" y="0"/>
                    </a:lnTo>
                    <a:lnTo>
                      <a:pt x="0" y="8"/>
                    </a:lnTo>
                    <a:lnTo>
                      <a:pt x="24" y="16"/>
                    </a:lnTo>
                    <a:lnTo>
                      <a:pt x="32" y="0"/>
                    </a:lnTo>
                    <a:lnTo>
                      <a:pt x="16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91" name="Freeform 22"/>
              <p:cNvSpPr>
                <a:spLocks/>
              </p:cNvSpPr>
              <p:nvPr/>
            </p:nvSpPr>
            <p:spPr bwMode="auto">
              <a:xfrm>
                <a:off x="879" y="3125"/>
                <a:ext cx="40" cy="40"/>
              </a:xfrm>
              <a:custGeom>
                <a:avLst/>
                <a:gdLst>
                  <a:gd name="T0" fmla="*/ 0 w 40"/>
                  <a:gd name="T1" fmla="*/ 0 h 40"/>
                  <a:gd name="T2" fmla="*/ 0 w 40"/>
                  <a:gd name="T3" fmla="*/ 8 h 40"/>
                  <a:gd name="T4" fmla="*/ 8 w 40"/>
                  <a:gd name="T5" fmla="*/ 16 h 40"/>
                  <a:gd name="T6" fmla="*/ 16 w 40"/>
                  <a:gd name="T7" fmla="*/ 16 h 40"/>
                  <a:gd name="T8" fmla="*/ 24 w 40"/>
                  <a:gd name="T9" fmla="*/ 8 h 40"/>
                  <a:gd name="T10" fmla="*/ 24 w 40"/>
                  <a:gd name="T11" fmla="*/ 8 h 40"/>
                  <a:gd name="T12" fmla="*/ 24 w 40"/>
                  <a:gd name="T13" fmla="*/ 16 h 40"/>
                  <a:gd name="T14" fmla="*/ 32 w 40"/>
                  <a:gd name="T15" fmla="*/ 24 h 40"/>
                  <a:gd name="T16" fmla="*/ 40 w 40"/>
                  <a:gd name="T17" fmla="*/ 24 h 40"/>
                  <a:gd name="T18" fmla="*/ 40 w 40"/>
                  <a:gd name="T19" fmla="*/ 24 h 40"/>
                  <a:gd name="T20" fmla="*/ 24 w 40"/>
                  <a:gd name="T21" fmla="*/ 40 h 40"/>
                  <a:gd name="T22" fmla="*/ 24 w 40"/>
                  <a:gd name="T23" fmla="*/ 40 h 40"/>
                  <a:gd name="T24" fmla="*/ 24 w 40"/>
                  <a:gd name="T25" fmla="*/ 32 h 40"/>
                  <a:gd name="T26" fmla="*/ 16 w 40"/>
                  <a:gd name="T27" fmla="*/ 16 h 40"/>
                  <a:gd name="T28" fmla="*/ 0 w 40"/>
                  <a:gd name="T29" fmla="*/ 16 h 40"/>
                  <a:gd name="T30" fmla="*/ 0 w 40"/>
                  <a:gd name="T31" fmla="*/ 16 h 40"/>
                  <a:gd name="T32" fmla="*/ 0 w 40"/>
                  <a:gd name="T33" fmla="*/ 16 h 40"/>
                  <a:gd name="T34" fmla="*/ 0 w 40"/>
                  <a:gd name="T35" fmla="*/ 8 h 40"/>
                  <a:gd name="T36" fmla="*/ 0 w 40"/>
                  <a:gd name="T37" fmla="*/ 0 h 4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0"/>
                  <a:gd name="T58" fmla="*/ 0 h 40"/>
                  <a:gd name="T59" fmla="*/ 40 w 40"/>
                  <a:gd name="T60" fmla="*/ 40 h 4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0" h="40">
                    <a:moveTo>
                      <a:pt x="0" y="0"/>
                    </a:moveTo>
                    <a:lnTo>
                      <a:pt x="0" y="8"/>
                    </a:lnTo>
                    <a:lnTo>
                      <a:pt x="8" y="16"/>
                    </a:lnTo>
                    <a:lnTo>
                      <a:pt x="16" y="16"/>
                    </a:lnTo>
                    <a:lnTo>
                      <a:pt x="24" y="8"/>
                    </a:lnTo>
                    <a:lnTo>
                      <a:pt x="24" y="16"/>
                    </a:lnTo>
                    <a:lnTo>
                      <a:pt x="32" y="24"/>
                    </a:lnTo>
                    <a:lnTo>
                      <a:pt x="40" y="24"/>
                    </a:lnTo>
                    <a:lnTo>
                      <a:pt x="24" y="40"/>
                    </a:lnTo>
                    <a:lnTo>
                      <a:pt x="24" y="32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0" name="Group 23"/>
            <p:cNvGrpSpPr>
              <a:grpSpLocks/>
            </p:cNvGrpSpPr>
            <p:nvPr/>
          </p:nvGrpSpPr>
          <p:grpSpPr bwMode="auto">
            <a:xfrm>
              <a:off x="2366" y="3863"/>
              <a:ext cx="423" cy="265"/>
              <a:chOff x="1881" y="3218"/>
              <a:chExt cx="384" cy="248"/>
            </a:xfrm>
          </p:grpSpPr>
          <p:sp>
            <p:nvSpPr>
              <p:cNvPr id="31865" name="Freeform 24" descr="5%"/>
              <p:cNvSpPr>
                <a:spLocks/>
              </p:cNvSpPr>
              <p:nvPr/>
            </p:nvSpPr>
            <p:spPr bwMode="auto">
              <a:xfrm>
                <a:off x="1913" y="3218"/>
                <a:ext cx="32" cy="32"/>
              </a:xfrm>
              <a:custGeom>
                <a:avLst/>
                <a:gdLst>
                  <a:gd name="T0" fmla="*/ 0 w 32"/>
                  <a:gd name="T1" fmla="*/ 16 h 32"/>
                  <a:gd name="T2" fmla="*/ 0 w 32"/>
                  <a:gd name="T3" fmla="*/ 8 h 32"/>
                  <a:gd name="T4" fmla="*/ 16 w 32"/>
                  <a:gd name="T5" fmla="*/ 0 h 32"/>
                  <a:gd name="T6" fmla="*/ 32 w 32"/>
                  <a:gd name="T7" fmla="*/ 0 h 32"/>
                  <a:gd name="T8" fmla="*/ 32 w 32"/>
                  <a:gd name="T9" fmla="*/ 0 h 32"/>
                  <a:gd name="T10" fmla="*/ 32 w 32"/>
                  <a:gd name="T11" fmla="*/ 16 h 32"/>
                  <a:gd name="T12" fmla="*/ 32 w 32"/>
                  <a:gd name="T13" fmla="*/ 16 h 32"/>
                  <a:gd name="T14" fmla="*/ 24 w 32"/>
                  <a:gd name="T15" fmla="*/ 32 h 32"/>
                  <a:gd name="T16" fmla="*/ 24 w 32"/>
                  <a:gd name="T17" fmla="*/ 32 h 32"/>
                  <a:gd name="T18" fmla="*/ 16 w 32"/>
                  <a:gd name="T19" fmla="*/ 32 h 32"/>
                  <a:gd name="T20" fmla="*/ 0 w 32"/>
                  <a:gd name="T21" fmla="*/ 24 h 32"/>
                  <a:gd name="T22" fmla="*/ 0 w 32"/>
                  <a:gd name="T23" fmla="*/ 16 h 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2"/>
                  <a:gd name="T37" fmla="*/ 0 h 32"/>
                  <a:gd name="T38" fmla="*/ 32 w 32"/>
                  <a:gd name="T39" fmla="*/ 32 h 3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2" h="32">
                    <a:moveTo>
                      <a:pt x="0" y="16"/>
                    </a:moveTo>
                    <a:lnTo>
                      <a:pt x="0" y="8"/>
                    </a:lnTo>
                    <a:lnTo>
                      <a:pt x="16" y="0"/>
                    </a:lnTo>
                    <a:lnTo>
                      <a:pt x="32" y="0"/>
                    </a:lnTo>
                    <a:lnTo>
                      <a:pt x="32" y="16"/>
                    </a:lnTo>
                    <a:lnTo>
                      <a:pt x="24" y="32"/>
                    </a:lnTo>
                    <a:lnTo>
                      <a:pt x="16" y="32"/>
                    </a:lnTo>
                    <a:lnTo>
                      <a:pt x="0" y="24"/>
                    </a:lnTo>
                    <a:lnTo>
                      <a:pt x="0" y="16"/>
                    </a:lnTo>
                    <a:close/>
                  </a:path>
                </a:pathLst>
              </a:custGeom>
              <a:pattFill prst="pct5">
                <a:fgClr>
                  <a:schemeClr val="tx1"/>
                </a:fgClr>
                <a:bgClr>
                  <a:srgbClr val="FFFFFF"/>
                </a:bgClr>
              </a:pattFill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6" name="Freeform 25" descr="5%"/>
              <p:cNvSpPr>
                <a:spLocks/>
              </p:cNvSpPr>
              <p:nvPr/>
            </p:nvSpPr>
            <p:spPr bwMode="auto">
              <a:xfrm>
                <a:off x="2025" y="3258"/>
                <a:ext cx="40" cy="40"/>
              </a:xfrm>
              <a:custGeom>
                <a:avLst/>
                <a:gdLst>
                  <a:gd name="T0" fmla="*/ 8 w 40"/>
                  <a:gd name="T1" fmla="*/ 8 h 40"/>
                  <a:gd name="T2" fmla="*/ 8 w 40"/>
                  <a:gd name="T3" fmla="*/ 8 h 40"/>
                  <a:gd name="T4" fmla="*/ 8 w 40"/>
                  <a:gd name="T5" fmla="*/ 0 h 40"/>
                  <a:gd name="T6" fmla="*/ 16 w 40"/>
                  <a:gd name="T7" fmla="*/ 0 h 40"/>
                  <a:gd name="T8" fmla="*/ 24 w 40"/>
                  <a:gd name="T9" fmla="*/ 16 h 40"/>
                  <a:gd name="T10" fmla="*/ 32 w 40"/>
                  <a:gd name="T11" fmla="*/ 24 h 40"/>
                  <a:gd name="T12" fmla="*/ 40 w 40"/>
                  <a:gd name="T13" fmla="*/ 32 h 40"/>
                  <a:gd name="T14" fmla="*/ 32 w 40"/>
                  <a:gd name="T15" fmla="*/ 40 h 40"/>
                  <a:gd name="T16" fmla="*/ 32 w 40"/>
                  <a:gd name="T17" fmla="*/ 40 h 40"/>
                  <a:gd name="T18" fmla="*/ 16 w 40"/>
                  <a:gd name="T19" fmla="*/ 32 h 40"/>
                  <a:gd name="T20" fmla="*/ 16 w 40"/>
                  <a:gd name="T21" fmla="*/ 32 h 40"/>
                  <a:gd name="T22" fmla="*/ 16 w 40"/>
                  <a:gd name="T23" fmla="*/ 32 h 40"/>
                  <a:gd name="T24" fmla="*/ 8 w 40"/>
                  <a:gd name="T25" fmla="*/ 32 h 40"/>
                  <a:gd name="T26" fmla="*/ 8 w 40"/>
                  <a:gd name="T27" fmla="*/ 32 h 40"/>
                  <a:gd name="T28" fmla="*/ 0 w 40"/>
                  <a:gd name="T29" fmla="*/ 24 h 40"/>
                  <a:gd name="T30" fmla="*/ 0 w 40"/>
                  <a:gd name="T31" fmla="*/ 24 h 40"/>
                  <a:gd name="T32" fmla="*/ 0 w 40"/>
                  <a:gd name="T33" fmla="*/ 8 h 40"/>
                  <a:gd name="T34" fmla="*/ 0 w 40"/>
                  <a:gd name="T35" fmla="*/ 8 h 40"/>
                  <a:gd name="T36" fmla="*/ 8 w 40"/>
                  <a:gd name="T37" fmla="*/ 8 h 4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0"/>
                  <a:gd name="T58" fmla="*/ 0 h 40"/>
                  <a:gd name="T59" fmla="*/ 40 w 40"/>
                  <a:gd name="T60" fmla="*/ 40 h 4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0" h="40">
                    <a:moveTo>
                      <a:pt x="8" y="8"/>
                    </a:moveTo>
                    <a:lnTo>
                      <a:pt x="8" y="8"/>
                    </a:lnTo>
                    <a:lnTo>
                      <a:pt x="8" y="0"/>
                    </a:lnTo>
                    <a:lnTo>
                      <a:pt x="16" y="0"/>
                    </a:lnTo>
                    <a:lnTo>
                      <a:pt x="24" y="16"/>
                    </a:lnTo>
                    <a:lnTo>
                      <a:pt x="32" y="24"/>
                    </a:lnTo>
                    <a:lnTo>
                      <a:pt x="40" y="32"/>
                    </a:lnTo>
                    <a:lnTo>
                      <a:pt x="32" y="40"/>
                    </a:lnTo>
                    <a:lnTo>
                      <a:pt x="16" y="32"/>
                    </a:lnTo>
                    <a:lnTo>
                      <a:pt x="8" y="32"/>
                    </a:lnTo>
                    <a:lnTo>
                      <a:pt x="0" y="24"/>
                    </a:lnTo>
                    <a:lnTo>
                      <a:pt x="0" y="8"/>
                    </a:lnTo>
                    <a:lnTo>
                      <a:pt x="8" y="8"/>
                    </a:lnTo>
                    <a:close/>
                  </a:path>
                </a:pathLst>
              </a:custGeom>
              <a:pattFill prst="pct5">
                <a:fgClr>
                  <a:schemeClr val="tx1"/>
                </a:fgClr>
                <a:bgClr>
                  <a:srgbClr val="FFFFFF"/>
                </a:bgClr>
              </a:pattFill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7" name="Freeform 26" descr="5%"/>
              <p:cNvSpPr>
                <a:spLocks/>
              </p:cNvSpPr>
              <p:nvPr/>
            </p:nvSpPr>
            <p:spPr bwMode="auto">
              <a:xfrm>
                <a:off x="2089" y="3290"/>
                <a:ext cx="40" cy="16"/>
              </a:xfrm>
              <a:custGeom>
                <a:avLst/>
                <a:gdLst>
                  <a:gd name="T0" fmla="*/ 8 w 40"/>
                  <a:gd name="T1" fmla="*/ 0 h 16"/>
                  <a:gd name="T2" fmla="*/ 0 w 40"/>
                  <a:gd name="T3" fmla="*/ 16 h 16"/>
                  <a:gd name="T4" fmla="*/ 0 w 40"/>
                  <a:gd name="T5" fmla="*/ 16 h 16"/>
                  <a:gd name="T6" fmla="*/ 24 w 40"/>
                  <a:gd name="T7" fmla="*/ 16 h 16"/>
                  <a:gd name="T8" fmla="*/ 24 w 40"/>
                  <a:gd name="T9" fmla="*/ 16 h 16"/>
                  <a:gd name="T10" fmla="*/ 32 w 40"/>
                  <a:gd name="T11" fmla="*/ 16 h 16"/>
                  <a:gd name="T12" fmla="*/ 40 w 40"/>
                  <a:gd name="T13" fmla="*/ 16 h 16"/>
                  <a:gd name="T14" fmla="*/ 40 w 40"/>
                  <a:gd name="T15" fmla="*/ 8 h 16"/>
                  <a:gd name="T16" fmla="*/ 24 w 40"/>
                  <a:gd name="T17" fmla="*/ 8 h 16"/>
                  <a:gd name="T18" fmla="*/ 8 w 40"/>
                  <a:gd name="T19" fmla="*/ 8 h 16"/>
                  <a:gd name="T20" fmla="*/ 8 w 40"/>
                  <a:gd name="T21" fmla="*/ 0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0"/>
                  <a:gd name="T34" fmla="*/ 0 h 16"/>
                  <a:gd name="T35" fmla="*/ 40 w 40"/>
                  <a:gd name="T36" fmla="*/ 16 h 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0" h="16">
                    <a:moveTo>
                      <a:pt x="8" y="0"/>
                    </a:moveTo>
                    <a:lnTo>
                      <a:pt x="0" y="16"/>
                    </a:lnTo>
                    <a:lnTo>
                      <a:pt x="24" y="16"/>
                    </a:lnTo>
                    <a:lnTo>
                      <a:pt x="32" y="16"/>
                    </a:lnTo>
                    <a:lnTo>
                      <a:pt x="40" y="16"/>
                    </a:lnTo>
                    <a:lnTo>
                      <a:pt x="40" y="8"/>
                    </a:lnTo>
                    <a:lnTo>
                      <a:pt x="24" y="8"/>
                    </a:lnTo>
                    <a:lnTo>
                      <a:pt x="8" y="8"/>
                    </a:lnTo>
                    <a:lnTo>
                      <a:pt x="8" y="0"/>
                    </a:lnTo>
                    <a:close/>
                  </a:path>
                </a:pathLst>
              </a:custGeom>
              <a:pattFill prst="pct5">
                <a:fgClr>
                  <a:schemeClr val="tx1"/>
                </a:fgClr>
                <a:bgClr>
                  <a:srgbClr val="FFFFFF"/>
                </a:bgClr>
              </a:pattFill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8" name="Freeform 27" descr="5%"/>
              <p:cNvSpPr>
                <a:spLocks/>
              </p:cNvSpPr>
              <p:nvPr/>
            </p:nvSpPr>
            <p:spPr bwMode="auto">
              <a:xfrm>
                <a:off x="2137" y="3314"/>
                <a:ext cx="48" cy="32"/>
              </a:xfrm>
              <a:custGeom>
                <a:avLst/>
                <a:gdLst>
                  <a:gd name="T0" fmla="*/ 0 w 48"/>
                  <a:gd name="T1" fmla="*/ 0 h 32"/>
                  <a:gd name="T2" fmla="*/ 0 w 48"/>
                  <a:gd name="T3" fmla="*/ 0 h 32"/>
                  <a:gd name="T4" fmla="*/ 0 w 48"/>
                  <a:gd name="T5" fmla="*/ 0 h 32"/>
                  <a:gd name="T6" fmla="*/ 8 w 48"/>
                  <a:gd name="T7" fmla="*/ 0 h 32"/>
                  <a:gd name="T8" fmla="*/ 16 w 48"/>
                  <a:gd name="T9" fmla="*/ 8 h 32"/>
                  <a:gd name="T10" fmla="*/ 32 w 48"/>
                  <a:gd name="T11" fmla="*/ 8 h 32"/>
                  <a:gd name="T12" fmla="*/ 32 w 48"/>
                  <a:gd name="T13" fmla="*/ 8 h 32"/>
                  <a:gd name="T14" fmla="*/ 40 w 48"/>
                  <a:gd name="T15" fmla="*/ 8 h 32"/>
                  <a:gd name="T16" fmla="*/ 40 w 48"/>
                  <a:gd name="T17" fmla="*/ 16 h 32"/>
                  <a:gd name="T18" fmla="*/ 48 w 48"/>
                  <a:gd name="T19" fmla="*/ 16 h 32"/>
                  <a:gd name="T20" fmla="*/ 48 w 48"/>
                  <a:gd name="T21" fmla="*/ 24 h 32"/>
                  <a:gd name="T22" fmla="*/ 32 w 48"/>
                  <a:gd name="T23" fmla="*/ 24 h 32"/>
                  <a:gd name="T24" fmla="*/ 32 w 48"/>
                  <a:gd name="T25" fmla="*/ 24 h 32"/>
                  <a:gd name="T26" fmla="*/ 24 w 48"/>
                  <a:gd name="T27" fmla="*/ 32 h 32"/>
                  <a:gd name="T28" fmla="*/ 16 w 48"/>
                  <a:gd name="T29" fmla="*/ 32 h 32"/>
                  <a:gd name="T30" fmla="*/ 16 w 48"/>
                  <a:gd name="T31" fmla="*/ 24 h 32"/>
                  <a:gd name="T32" fmla="*/ 16 w 48"/>
                  <a:gd name="T33" fmla="*/ 24 h 32"/>
                  <a:gd name="T34" fmla="*/ 8 w 48"/>
                  <a:gd name="T35" fmla="*/ 16 h 32"/>
                  <a:gd name="T36" fmla="*/ 8 w 48"/>
                  <a:gd name="T37" fmla="*/ 16 h 32"/>
                  <a:gd name="T38" fmla="*/ 0 w 48"/>
                  <a:gd name="T39" fmla="*/ 0 h 3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8"/>
                  <a:gd name="T61" fmla="*/ 0 h 32"/>
                  <a:gd name="T62" fmla="*/ 48 w 48"/>
                  <a:gd name="T63" fmla="*/ 32 h 3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8" h="32">
                    <a:moveTo>
                      <a:pt x="0" y="0"/>
                    </a:moveTo>
                    <a:lnTo>
                      <a:pt x="0" y="0"/>
                    </a:lnTo>
                    <a:lnTo>
                      <a:pt x="8" y="0"/>
                    </a:lnTo>
                    <a:lnTo>
                      <a:pt x="16" y="8"/>
                    </a:lnTo>
                    <a:lnTo>
                      <a:pt x="32" y="8"/>
                    </a:lnTo>
                    <a:lnTo>
                      <a:pt x="40" y="8"/>
                    </a:lnTo>
                    <a:lnTo>
                      <a:pt x="40" y="16"/>
                    </a:lnTo>
                    <a:lnTo>
                      <a:pt x="48" y="16"/>
                    </a:lnTo>
                    <a:lnTo>
                      <a:pt x="48" y="24"/>
                    </a:lnTo>
                    <a:lnTo>
                      <a:pt x="32" y="24"/>
                    </a:lnTo>
                    <a:lnTo>
                      <a:pt x="24" y="32"/>
                    </a:lnTo>
                    <a:lnTo>
                      <a:pt x="16" y="32"/>
                    </a:lnTo>
                    <a:lnTo>
                      <a:pt x="16" y="24"/>
                    </a:lnTo>
                    <a:lnTo>
                      <a:pt x="8" y="16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pct5">
                <a:fgClr>
                  <a:schemeClr val="tx1"/>
                </a:fgClr>
                <a:bgClr>
                  <a:srgbClr val="FFFFFF"/>
                </a:bgClr>
              </a:pattFill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9" name="Freeform 28" descr="5%"/>
              <p:cNvSpPr>
                <a:spLocks/>
              </p:cNvSpPr>
              <p:nvPr/>
            </p:nvSpPr>
            <p:spPr bwMode="auto">
              <a:xfrm>
                <a:off x="2177" y="3362"/>
                <a:ext cx="88" cy="104"/>
              </a:xfrm>
              <a:custGeom>
                <a:avLst/>
                <a:gdLst>
                  <a:gd name="T0" fmla="*/ 16 w 88"/>
                  <a:gd name="T1" fmla="*/ 8 h 104"/>
                  <a:gd name="T2" fmla="*/ 16 w 88"/>
                  <a:gd name="T3" fmla="*/ 0 h 104"/>
                  <a:gd name="T4" fmla="*/ 16 w 88"/>
                  <a:gd name="T5" fmla="*/ 0 h 104"/>
                  <a:gd name="T6" fmla="*/ 32 w 88"/>
                  <a:gd name="T7" fmla="*/ 16 h 104"/>
                  <a:gd name="T8" fmla="*/ 32 w 88"/>
                  <a:gd name="T9" fmla="*/ 16 h 104"/>
                  <a:gd name="T10" fmla="*/ 64 w 88"/>
                  <a:gd name="T11" fmla="*/ 32 h 104"/>
                  <a:gd name="T12" fmla="*/ 72 w 88"/>
                  <a:gd name="T13" fmla="*/ 32 h 104"/>
                  <a:gd name="T14" fmla="*/ 72 w 88"/>
                  <a:gd name="T15" fmla="*/ 32 h 104"/>
                  <a:gd name="T16" fmla="*/ 72 w 88"/>
                  <a:gd name="T17" fmla="*/ 40 h 104"/>
                  <a:gd name="T18" fmla="*/ 72 w 88"/>
                  <a:gd name="T19" fmla="*/ 40 h 104"/>
                  <a:gd name="T20" fmla="*/ 80 w 88"/>
                  <a:gd name="T21" fmla="*/ 56 h 104"/>
                  <a:gd name="T22" fmla="*/ 88 w 88"/>
                  <a:gd name="T23" fmla="*/ 56 h 104"/>
                  <a:gd name="T24" fmla="*/ 88 w 88"/>
                  <a:gd name="T25" fmla="*/ 56 h 104"/>
                  <a:gd name="T26" fmla="*/ 88 w 88"/>
                  <a:gd name="T27" fmla="*/ 72 h 104"/>
                  <a:gd name="T28" fmla="*/ 72 w 88"/>
                  <a:gd name="T29" fmla="*/ 80 h 104"/>
                  <a:gd name="T30" fmla="*/ 40 w 88"/>
                  <a:gd name="T31" fmla="*/ 88 h 104"/>
                  <a:gd name="T32" fmla="*/ 32 w 88"/>
                  <a:gd name="T33" fmla="*/ 104 h 104"/>
                  <a:gd name="T34" fmla="*/ 32 w 88"/>
                  <a:gd name="T35" fmla="*/ 104 h 104"/>
                  <a:gd name="T36" fmla="*/ 24 w 88"/>
                  <a:gd name="T37" fmla="*/ 104 h 104"/>
                  <a:gd name="T38" fmla="*/ 8 w 88"/>
                  <a:gd name="T39" fmla="*/ 96 h 104"/>
                  <a:gd name="T40" fmla="*/ 16 w 88"/>
                  <a:gd name="T41" fmla="*/ 72 h 104"/>
                  <a:gd name="T42" fmla="*/ 16 w 88"/>
                  <a:gd name="T43" fmla="*/ 64 h 104"/>
                  <a:gd name="T44" fmla="*/ 0 w 88"/>
                  <a:gd name="T45" fmla="*/ 48 h 104"/>
                  <a:gd name="T46" fmla="*/ 0 w 88"/>
                  <a:gd name="T47" fmla="*/ 40 h 104"/>
                  <a:gd name="T48" fmla="*/ 8 w 88"/>
                  <a:gd name="T49" fmla="*/ 40 h 104"/>
                  <a:gd name="T50" fmla="*/ 16 w 88"/>
                  <a:gd name="T51" fmla="*/ 40 h 104"/>
                  <a:gd name="T52" fmla="*/ 16 w 88"/>
                  <a:gd name="T53" fmla="*/ 40 h 104"/>
                  <a:gd name="T54" fmla="*/ 16 w 88"/>
                  <a:gd name="T55" fmla="*/ 16 h 104"/>
                  <a:gd name="T56" fmla="*/ 16 w 88"/>
                  <a:gd name="T57" fmla="*/ 8 h 10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88"/>
                  <a:gd name="T88" fmla="*/ 0 h 104"/>
                  <a:gd name="T89" fmla="*/ 88 w 88"/>
                  <a:gd name="T90" fmla="*/ 104 h 10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88" h="104">
                    <a:moveTo>
                      <a:pt x="16" y="8"/>
                    </a:moveTo>
                    <a:lnTo>
                      <a:pt x="16" y="0"/>
                    </a:lnTo>
                    <a:lnTo>
                      <a:pt x="32" y="16"/>
                    </a:lnTo>
                    <a:lnTo>
                      <a:pt x="64" y="32"/>
                    </a:lnTo>
                    <a:lnTo>
                      <a:pt x="72" y="32"/>
                    </a:lnTo>
                    <a:lnTo>
                      <a:pt x="72" y="40"/>
                    </a:lnTo>
                    <a:lnTo>
                      <a:pt x="80" y="56"/>
                    </a:lnTo>
                    <a:lnTo>
                      <a:pt x="88" y="56"/>
                    </a:lnTo>
                    <a:lnTo>
                      <a:pt x="88" y="72"/>
                    </a:lnTo>
                    <a:lnTo>
                      <a:pt x="72" y="80"/>
                    </a:lnTo>
                    <a:lnTo>
                      <a:pt x="40" y="88"/>
                    </a:lnTo>
                    <a:lnTo>
                      <a:pt x="32" y="104"/>
                    </a:lnTo>
                    <a:lnTo>
                      <a:pt x="24" y="104"/>
                    </a:lnTo>
                    <a:lnTo>
                      <a:pt x="8" y="96"/>
                    </a:lnTo>
                    <a:lnTo>
                      <a:pt x="16" y="72"/>
                    </a:lnTo>
                    <a:lnTo>
                      <a:pt x="16" y="64"/>
                    </a:lnTo>
                    <a:lnTo>
                      <a:pt x="0" y="48"/>
                    </a:lnTo>
                    <a:lnTo>
                      <a:pt x="0" y="40"/>
                    </a:lnTo>
                    <a:lnTo>
                      <a:pt x="8" y="40"/>
                    </a:lnTo>
                    <a:lnTo>
                      <a:pt x="16" y="40"/>
                    </a:lnTo>
                    <a:lnTo>
                      <a:pt x="16" y="16"/>
                    </a:lnTo>
                    <a:lnTo>
                      <a:pt x="16" y="8"/>
                    </a:lnTo>
                    <a:close/>
                  </a:path>
                </a:pathLst>
              </a:custGeom>
              <a:pattFill prst="pct5">
                <a:fgClr>
                  <a:schemeClr val="tx1"/>
                </a:fgClr>
                <a:bgClr>
                  <a:srgbClr val="FFFFFF"/>
                </a:bgClr>
              </a:pattFill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0" name="Freeform 29" descr="5%"/>
              <p:cNvSpPr>
                <a:spLocks/>
              </p:cNvSpPr>
              <p:nvPr/>
            </p:nvSpPr>
            <p:spPr bwMode="auto">
              <a:xfrm>
                <a:off x="2113" y="3322"/>
                <a:ext cx="8" cy="8"/>
              </a:xfrm>
              <a:custGeom>
                <a:avLst/>
                <a:gdLst>
                  <a:gd name="T0" fmla="*/ 8 w 8"/>
                  <a:gd name="T1" fmla="*/ 0 h 8"/>
                  <a:gd name="T2" fmla="*/ 8 w 8"/>
                  <a:gd name="T3" fmla="*/ 0 h 8"/>
                  <a:gd name="T4" fmla="*/ 8 w 8"/>
                  <a:gd name="T5" fmla="*/ 0 h 8"/>
                  <a:gd name="T6" fmla="*/ 8 w 8"/>
                  <a:gd name="T7" fmla="*/ 8 h 8"/>
                  <a:gd name="T8" fmla="*/ 8 w 8"/>
                  <a:gd name="T9" fmla="*/ 8 h 8"/>
                  <a:gd name="T10" fmla="*/ 8 w 8"/>
                  <a:gd name="T11" fmla="*/ 8 h 8"/>
                  <a:gd name="T12" fmla="*/ 8 w 8"/>
                  <a:gd name="T13" fmla="*/ 8 h 8"/>
                  <a:gd name="T14" fmla="*/ 0 w 8"/>
                  <a:gd name="T15" fmla="*/ 8 h 8"/>
                  <a:gd name="T16" fmla="*/ 0 w 8"/>
                  <a:gd name="T17" fmla="*/ 8 h 8"/>
                  <a:gd name="T18" fmla="*/ 0 w 8"/>
                  <a:gd name="T19" fmla="*/ 8 h 8"/>
                  <a:gd name="T20" fmla="*/ 0 w 8"/>
                  <a:gd name="T21" fmla="*/ 8 h 8"/>
                  <a:gd name="T22" fmla="*/ 0 w 8"/>
                  <a:gd name="T23" fmla="*/ 8 h 8"/>
                  <a:gd name="T24" fmla="*/ 0 w 8"/>
                  <a:gd name="T25" fmla="*/ 8 h 8"/>
                  <a:gd name="T26" fmla="*/ 0 w 8"/>
                  <a:gd name="T27" fmla="*/ 8 h 8"/>
                  <a:gd name="T28" fmla="*/ 0 w 8"/>
                  <a:gd name="T29" fmla="*/ 8 h 8"/>
                  <a:gd name="T30" fmla="*/ 0 w 8"/>
                  <a:gd name="T31" fmla="*/ 0 h 8"/>
                  <a:gd name="T32" fmla="*/ 0 w 8"/>
                  <a:gd name="T33" fmla="*/ 0 h 8"/>
                  <a:gd name="T34" fmla="*/ 0 w 8"/>
                  <a:gd name="T35" fmla="*/ 0 h 8"/>
                  <a:gd name="T36" fmla="*/ 0 w 8"/>
                  <a:gd name="T37" fmla="*/ 0 h 8"/>
                  <a:gd name="T38" fmla="*/ 8 w 8"/>
                  <a:gd name="T39" fmla="*/ 0 h 8"/>
                  <a:gd name="T40" fmla="*/ 8 w 8"/>
                  <a:gd name="T41" fmla="*/ 0 h 8"/>
                  <a:gd name="T42" fmla="*/ 8 w 8"/>
                  <a:gd name="T43" fmla="*/ 0 h 8"/>
                  <a:gd name="T44" fmla="*/ 8 w 8"/>
                  <a:gd name="T45" fmla="*/ 8 h 8"/>
                  <a:gd name="T46" fmla="*/ 8 w 8"/>
                  <a:gd name="T47" fmla="*/ 8 h 8"/>
                  <a:gd name="T48" fmla="*/ 0 w 8"/>
                  <a:gd name="T49" fmla="*/ 8 h 8"/>
                  <a:gd name="T50" fmla="*/ 0 w 8"/>
                  <a:gd name="T51" fmla="*/ 8 h 8"/>
                  <a:gd name="T52" fmla="*/ 0 w 8"/>
                  <a:gd name="T53" fmla="*/ 8 h 8"/>
                  <a:gd name="T54" fmla="*/ 0 w 8"/>
                  <a:gd name="T55" fmla="*/ 8 h 8"/>
                  <a:gd name="T56" fmla="*/ 0 w 8"/>
                  <a:gd name="T57" fmla="*/ 0 h 8"/>
                  <a:gd name="T58" fmla="*/ 0 w 8"/>
                  <a:gd name="T59" fmla="*/ 0 h 8"/>
                  <a:gd name="T60" fmla="*/ 8 w 8"/>
                  <a:gd name="T61" fmla="*/ 0 h 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"/>
                  <a:gd name="T94" fmla="*/ 0 h 8"/>
                  <a:gd name="T95" fmla="*/ 8 w 8"/>
                  <a:gd name="T96" fmla="*/ 8 h 8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" h="8">
                    <a:moveTo>
                      <a:pt x="8" y="0"/>
                    </a:moveTo>
                    <a:lnTo>
                      <a:pt x="8" y="0"/>
                    </a:lnTo>
                    <a:lnTo>
                      <a:pt x="8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pattFill prst="pct5">
                <a:fgClr>
                  <a:schemeClr val="tx1"/>
                </a:fgClr>
                <a:bgClr>
                  <a:srgbClr val="FFFFFF"/>
                </a:bgClr>
              </a:pattFill>
              <a:ln w="9525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1" name="Oval 30" descr="5%"/>
              <p:cNvSpPr>
                <a:spLocks noChangeArrowheads="1"/>
              </p:cNvSpPr>
              <p:nvPr/>
            </p:nvSpPr>
            <p:spPr bwMode="auto">
              <a:xfrm>
                <a:off x="2137" y="3346"/>
                <a:ext cx="16" cy="16"/>
              </a:xfrm>
              <a:prstGeom prst="ellipse">
                <a:avLst/>
              </a:prstGeom>
              <a:pattFill prst="pct5">
                <a:fgClr>
                  <a:schemeClr val="tx1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72" name="Oval 31" descr="5%"/>
              <p:cNvSpPr>
                <a:spLocks noChangeArrowheads="1"/>
              </p:cNvSpPr>
              <p:nvPr/>
            </p:nvSpPr>
            <p:spPr bwMode="auto">
              <a:xfrm>
                <a:off x="1881" y="3242"/>
                <a:ext cx="24" cy="16"/>
              </a:xfrm>
              <a:prstGeom prst="ellipse">
                <a:avLst/>
              </a:prstGeom>
              <a:pattFill prst="pct5">
                <a:fgClr>
                  <a:schemeClr val="tx1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51" name="Freeform 32"/>
            <p:cNvSpPr>
              <a:spLocks/>
            </p:cNvSpPr>
            <p:nvPr/>
          </p:nvSpPr>
          <p:spPr bwMode="auto">
            <a:xfrm>
              <a:off x="3488" y="2994"/>
              <a:ext cx="803" cy="597"/>
            </a:xfrm>
            <a:custGeom>
              <a:avLst/>
              <a:gdLst>
                <a:gd name="T0" fmla="*/ 591 w 728"/>
                <a:gd name="T1" fmla="*/ 43 h 560"/>
                <a:gd name="T2" fmla="*/ 574 w 728"/>
                <a:gd name="T3" fmla="*/ 68 h 560"/>
                <a:gd name="T4" fmla="*/ 582 w 728"/>
                <a:gd name="T5" fmla="*/ 43 h 560"/>
                <a:gd name="T6" fmla="*/ 609 w 728"/>
                <a:gd name="T7" fmla="*/ 85 h 560"/>
                <a:gd name="T8" fmla="*/ 627 w 728"/>
                <a:gd name="T9" fmla="*/ 111 h 560"/>
                <a:gd name="T10" fmla="*/ 662 w 728"/>
                <a:gd name="T11" fmla="*/ 171 h 560"/>
                <a:gd name="T12" fmla="*/ 644 w 728"/>
                <a:gd name="T13" fmla="*/ 154 h 560"/>
                <a:gd name="T14" fmla="*/ 679 w 728"/>
                <a:gd name="T15" fmla="*/ 205 h 560"/>
                <a:gd name="T16" fmla="*/ 732 w 728"/>
                <a:gd name="T17" fmla="*/ 316 h 560"/>
                <a:gd name="T18" fmla="*/ 777 w 728"/>
                <a:gd name="T19" fmla="*/ 392 h 560"/>
                <a:gd name="T20" fmla="*/ 794 w 728"/>
                <a:gd name="T21" fmla="*/ 409 h 560"/>
                <a:gd name="T22" fmla="*/ 794 w 728"/>
                <a:gd name="T23" fmla="*/ 503 h 560"/>
                <a:gd name="T24" fmla="*/ 785 w 728"/>
                <a:gd name="T25" fmla="*/ 580 h 560"/>
                <a:gd name="T26" fmla="*/ 741 w 728"/>
                <a:gd name="T27" fmla="*/ 588 h 560"/>
                <a:gd name="T28" fmla="*/ 706 w 728"/>
                <a:gd name="T29" fmla="*/ 580 h 560"/>
                <a:gd name="T30" fmla="*/ 724 w 728"/>
                <a:gd name="T31" fmla="*/ 588 h 560"/>
                <a:gd name="T32" fmla="*/ 724 w 728"/>
                <a:gd name="T33" fmla="*/ 571 h 560"/>
                <a:gd name="T34" fmla="*/ 715 w 728"/>
                <a:gd name="T35" fmla="*/ 554 h 560"/>
                <a:gd name="T36" fmla="*/ 706 w 728"/>
                <a:gd name="T37" fmla="*/ 571 h 560"/>
                <a:gd name="T38" fmla="*/ 644 w 728"/>
                <a:gd name="T39" fmla="*/ 520 h 560"/>
                <a:gd name="T40" fmla="*/ 609 w 728"/>
                <a:gd name="T41" fmla="*/ 469 h 560"/>
                <a:gd name="T42" fmla="*/ 591 w 728"/>
                <a:gd name="T43" fmla="*/ 435 h 560"/>
                <a:gd name="T44" fmla="*/ 582 w 728"/>
                <a:gd name="T45" fmla="*/ 418 h 560"/>
                <a:gd name="T46" fmla="*/ 582 w 728"/>
                <a:gd name="T47" fmla="*/ 435 h 560"/>
                <a:gd name="T48" fmla="*/ 547 w 728"/>
                <a:gd name="T49" fmla="*/ 409 h 560"/>
                <a:gd name="T50" fmla="*/ 529 w 728"/>
                <a:gd name="T51" fmla="*/ 367 h 560"/>
                <a:gd name="T52" fmla="*/ 529 w 728"/>
                <a:gd name="T53" fmla="*/ 333 h 560"/>
                <a:gd name="T54" fmla="*/ 512 w 728"/>
                <a:gd name="T55" fmla="*/ 350 h 560"/>
                <a:gd name="T56" fmla="*/ 503 w 728"/>
                <a:gd name="T57" fmla="*/ 307 h 560"/>
                <a:gd name="T58" fmla="*/ 503 w 728"/>
                <a:gd name="T59" fmla="*/ 230 h 560"/>
                <a:gd name="T60" fmla="*/ 485 w 728"/>
                <a:gd name="T61" fmla="*/ 196 h 560"/>
                <a:gd name="T62" fmla="*/ 450 w 728"/>
                <a:gd name="T63" fmla="*/ 196 h 560"/>
                <a:gd name="T64" fmla="*/ 432 w 728"/>
                <a:gd name="T65" fmla="*/ 171 h 560"/>
                <a:gd name="T66" fmla="*/ 362 w 728"/>
                <a:gd name="T67" fmla="*/ 111 h 560"/>
                <a:gd name="T68" fmla="*/ 318 w 728"/>
                <a:gd name="T69" fmla="*/ 128 h 560"/>
                <a:gd name="T70" fmla="*/ 274 w 728"/>
                <a:gd name="T71" fmla="*/ 154 h 560"/>
                <a:gd name="T72" fmla="*/ 274 w 728"/>
                <a:gd name="T73" fmla="*/ 145 h 560"/>
                <a:gd name="T74" fmla="*/ 229 w 728"/>
                <a:gd name="T75" fmla="*/ 171 h 560"/>
                <a:gd name="T76" fmla="*/ 229 w 728"/>
                <a:gd name="T77" fmla="*/ 162 h 560"/>
                <a:gd name="T78" fmla="*/ 221 w 728"/>
                <a:gd name="T79" fmla="*/ 145 h 560"/>
                <a:gd name="T80" fmla="*/ 212 w 728"/>
                <a:gd name="T81" fmla="*/ 128 h 560"/>
                <a:gd name="T82" fmla="*/ 203 w 728"/>
                <a:gd name="T83" fmla="*/ 102 h 560"/>
                <a:gd name="T84" fmla="*/ 185 w 728"/>
                <a:gd name="T85" fmla="*/ 119 h 560"/>
                <a:gd name="T86" fmla="*/ 115 w 728"/>
                <a:gd name="T87" fmla="*/ 102 h 560"/>
                <a:gd name="T88" fmla="*/ 132 w 728"/>
                <a:gd name="T89" fmla="*/ 94 h 560"/>
                <a:gd name="T90" fmla="*/ 88 w 728"/>
                <a:gd name="T91" fmla="*/ 102 h 560"/>
                <a:gd name="T92" fmla="*/ 53 w 728"/>
                <a:gd name="T93" fmla="*/ 111 h 560"/>
                <a:gd name="T94" fmla="*/ 62 w 728"/>
                <a:gd name="T95" fmla="*/ 94 h 560"/>
                <a:gd name="T96" fmla="*/ 44 w 728"/>
                <a:gd name="T97" fmla="*/ 85 h 560"/>
                <a:gd name="T98" fmla="*/ 35 w 728"/>
                <a:gd name="T99" fmla="*/ 111 h 560"/>
                <a:gd name="T100" fmla="*/ 26 w 728"/>
                <a:gd name="T101" fmla="*/ 111 h 560"/>
                <a:gd name="T102" fmla="*/ 26 w 728"/>
                <a:gd name="T103" fmla="*/ 102 h 560"/>
                <a:gd name="T104" fmla="*/ 9 w 728"/>
                <a:gd name="T105" fmla="*/ 68 h 560"/>
                <a:gd name="T106" fmla="*/ 247 w 728"/>
                <a:gd name="T107" fmla="*/ 26 h 560"/>
                <a:gd name="T108" fmla="*/ 512 w 728"/>
                <a:gd name="T109" fmla="*/ 34 h 560"/>
                <a:gd name="T110" fmla="*/ 538 w 728"/>
                <a:gd name="T111" fmla="*/ 43 h 560"/>
                <a:gd name="T112" fmla="*/ 538 w 728"/>
                <a:gd name="T113" fmla="*/ 0 h 560"/>
                <a:gd name="T114" fmla="*/ 582 w 728"/>
                <a:gd name="T115" fmla="*/ 17 h 5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28"/>
                <a:gd name="T175" fmla="*/ 0 h 560"/>
                <a:gd name="T176" fmla="*/ 728 w 728"/>
                <a:gd name="T177" fmla="*/ 560 h 5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28" h="560">
                  <a:moveTo>
                    <a:pt x="528" y="32"/>
                  </a:moveTo>
                  <a:lnTo>
                    <a:pt x="528" y="32"/>
                  </a:lnTo>
                  <a:lnTo>
                    <a:pt x="536" y="32"/>
                  </a:lnTo>
                  <a:lnTo>
                    <a:pt x="536" y="40"/>
                  </a:lnTo>
                  <a:lnTo>
                    <a:pt x="528" y="40"/>
                  </a:lnTo>
                  <a:lnTo>
                    <a:pt x="520" y="40"/>
                  </a:lnTo>
                  <a:lnTo>
                    <a:pt x="520" y="56"/>
                  </a:lnTo>
                  <a:lnTo>
                    <a:pt x="520" y="64"/>
                  </a:lnTo>
                  <a:lnTo>
                    <a:pt x="520" y="56"/>
                  </a:lnTo>
                  <a:lnTo>
                    <a:pt x="520" y="48"/>
                  </a:lnTo>
                  <a:lnTo>
                    <a:pt x="528" y="40"/>
                  </a:lnTo>
                  <a:lnTo>
                    <a:pt x="536" y="40"/>
                  </a:lnTo>
                  <a:lnTo>
                    <a:pt x="552" y="80"/>
                  </a:lnTo>
                  <a:lnTo>
                    <a:pt x="552" y="96"/>
                  </a:lnTo>
                  <a:lnTo>
                    <a:pt x="560" y="112"/>
                  </a:lnTo>
                  <a:lnTo>
                    <a:pt x="568" y="104"/>
                  </a:lnTo>
                  <a:lnTo>
                    <a:pt x="576" y="112"/>
                  </a:lnTo>
                  <a:lnTo>
                    <a:pt x="584" y="136"/>
                  </a:lnTo>
                  <a:lnTo>
                    <a:pt x="592" y="144"/>
                  </a:lnTo>
                  <a:lnTo>
                    <a:pt x="600" y="160"/>
                  </a:lnTo>
                  <a:lnTo>
                    <a:pt x="600" y="168"/>
                  </a:lnTo>
                  <a:lnTo>
                    <a:pt x="584" y="144"/>
                  </a:lnTo>
                  <a:lnTo>
                    <a:pt x="600" y="168"/>
                  </a:lnTo>
                  <a:lnTo>
                    <a:pt x="608" y="176"/>
                  </a:lnTo>
                  <a:lnTo>
                    <a:pt x="616" y="192"/>
                  </a:lnTo>
                  <a:lnTo>
                    <a:pt x="624" y="224"/>
                  </a:lnTo>
                  <a:lnTo>
                    <a:pt x="664" y="296"/>
                  </a:lnTo>
                  <a:lnTo>
                    <a:pt x="688" y="328"/>
                  </a:lnTo>
                  <a:lnTo>
                    <a:pt x="696" y="344"/>
                  </a:lnTo>
                  <a:lnTo>
                    <a:pt x="704" y="352"/>
                  </a:lnTo>
                  <a:lnTo>
                    <a:pt x="704" y="360"/>
                  </a:lnTo>
                  <a:lnTo>
                    <a:pt x="704" y="368"/>
                  </a:lnTo>
                  <a:lnTo>
                    <a:pt x="720" y="376"/>
                  </a:lnTo>
                  <a:lnTo>
                    <a:pt x="712" y="376"/>
                  </a:lnTo>
                  <a:lnTo>
                    <a:pt x="720" y="384"/>
                  </a:lnTo>
                  <a:lnTo>
                    <a:pt x="720" y="408"/>
                  </a:lnTo>
                  <a:lnTo>
                    <a:pt x="728" y="448"/>
                  </a:lnTo>
                  <a:lnTo>
                    <a:pt x="720" y="472"/>
                  </a:lnTo>
                  <a:lnTo>
                    <a:pt x="720" y="480"/>
                  </a:lnTo>
                  <a:lnTo>
                    <a:pt x="712" y="496"/>
                  </a:lnTo>
                  <a:lnTo>
                    <a:pt x="712" y="512"/>
                  </a:lnTo>
                  <a:lnTo>
                    <a:pt x="712" y="520"/>
                  </a:lnTo>
                  <a:lnTo>
                    <a:pt x="712" y="544"/>
                  </a:lnTo>
                  <a:lnTo>
                    <a:pt x="704" y="544"/>
                  </a:lnTo>
                  <a:lnTo>
                    <a:pt x="696" y="544"/>
                  </a:lnTo>
                  <a:lnTo>
                    <a:pt x="688" y="552"/>
                  </a:lnTo>
                  <a:lnTo>
                    <a:pt x="672" y="552"/>
                  </a:lnTo>
                  <a:lnTo>
                    <a:pt x="664" y="560"/>
                  </a:lnTo>
                  <a:lnTo>
                    <a:pt x="648" y="560"/>
                  </a:lnTo>
                  <a:lnTo>
                    <a:pt x="640" y="544"/>
                  </a:lnTo>
                  <a:lnTo>
                    <a:pt x="648" y="544"/>
                  </a:lnTo>
                  <a:lnTo>
                    <a:pt x="656" y="552"/>
                  </a:lnTo>
                  <a:lnTo>
                    <a:pt x="664" y="544"/>
                  </a:lnTo>
                  <a:lnTo>
                    <a:pt x="656" y="536"/>
                  </a:lnTo>
                  <a:lnTo>
                    <a:pt x="664" y="528"/>
                  </a:lnTo>
                  <a:lnTo>
                    <a:pt x="656" y="512"/>
                  </a:lnTo>
                  <a:lnTo>
                    <a:pt x="648" y="520"/>
                  </a:lnTo>
                  <a:lnTo>
                    <a:pt x="656" y="528"/>
                  </a:lnTo>
                  <a:lnTo>
                    <a:pt x="648" y="536"/>
                  </a:lnTo>
                  <a:lnTo>
                    <a:pt x="640" y="536"/>
                  </a:lnTo>
                  <a:lnTo>
                    <a:pt x="624" y="504"/>
                  </a:lnTo>
                  <a:lnTo>
                    <a:pt x="600" y="488"/>
                  </a:lnTo>
                  <a:lnTo>
                    <a:pt x="584" y="488"/>
                  </a:lnTo>
                  <a:lnTo>
                    <a:pt x="576" y="488"/>
                  </a:lnTo>
                  <a:lnTo>
                    <a:pt x="568" y="480"/>
                  </a:lnTo>
                  <a:lnTo>
                    <a:pt x="568" y="448"/>
                  </a:lnTo>
                  <a:lnTo>
                    <a:pt x="552" y="440"/>
                  </a:lnTo>
                  <a:lnTo>
                    <a:pt x="544" y="432"/>
                  </a:lnTo>
                  <a:lnTo>
                    <a:pt x="536" y="424"/>
                  </a:lnTo>
                  <a:lnTo>
                    <a:pt x="536" y="408"/>
                  </a:lnTo>
                  <a:lnTo>
                    <a:pt x="528" y="400"/>
                  </a:lnTo>
                  <a:lnTo>
                    <a:pt x="536" y="384"/>
                  </a:lnTo>
                  <a:lnTo>
                    <a:pt x="528" y="392"/>
                  </a:lnTo>
                  <a:lnTo>
                    <a:pt x="512" y="384"/>
                  </a:lnTo>
                  <a:lnTo>
                    <a:pt x="528" y="400"/>
                  </a:lnTo>
                  <a:lnTo>
                    <a:pt x="528" y="408"/>
                  </a:lnTo>
                  <a:lnTo>
                    <a:pt x="520" y="408"/>
                  </a:lnTo>
                  <a:lnTo>
                    <a:pt x="504" y="392"/>
                  </a:lnTo>
                  <a:lnTo>
                    <a:pt x="496" y="384"/>
                  </a:lnTo>
                  <a:lnTo>
                    <a:pt x="496" y="376"/>
                  </a:lnTo>
                  <a:lnTo>
                    <a:pt x="472" y="344"/>
                  </a:lnTo>
                  <a:lnTo>
                    <a:pt x="480" y="344"/>
                  </a:lnTo>
                  <a:lnTo>
                    <a:pt x="480" y="328"/>
                  </a:lnTo>
                  <a:lnTo>
                    <a:pt x="480" y="312"/>
                  </a:lnTo>
                  <a:lnTo>
                    <a:pt x="472" y="296"/>
                  </a:lnTo>
                  <a:lnTo>
                    <a:pt x="464" y="312"/>
                  </a:lnTo>
                  <a:lnTo>
                    <a:pt x="464" y="320"/>
                  </a:lnTo>
                  <a:lnTo>
                    <a:pt x="464" y="328"/>
                  </a:lnTo>
                  <a:lnTo>
                    <a:pt x="448" y="312"/>
                  </a:lnTo>
                  <a:lnTo>
                    <a:pt x="456" y="304"/>
                  </a:lnTo>
                  <a:lnTo>
                    <a:pt x="456" y="288"/>
                  </a:lnTo>
                  <a:lnTo>
                    <a:pt x="448" y="272"/>
                  </a:lnTo>
                  <a:lnTo>
                    <a:pt x="456" y="264"/>
                  </a:lnTo>
                  <a:lnTo>
                    <a:pt x="456" y="224"/>
                  </a:lnTo>
                  <a:lnTo>
                    <a:pt x="456" y="216"/>
                  </a:lnTo>
                  <a:lnTo>
                    <a:pt x="448" y="200"/>
                  </a:lnTo>
                  <a:lnTo>
                    <a:pt x="440" y="184"/>
                  </a:lnTo>
                  <a:lnTo>
                    <a:pt x="432" y="184"/>
                  </a:lnTo>
                  <a:lnTo>
                    <a:pt x="416" y="184"/>
                  </a:lnTo>
                  <a:lnTo>
                    <a:pt x="408" y="184"/>
                  </a:lnTo>
                  <a:lnTo>
                    <a:pt x="408" y="176"/>
                  </a:lnTo>
                  <a:lnTo>
                    <a:pt x="416" y="176"/>
                  </a:lnTo>
                  <a:lnTo>
                    <a:pt x="408" y="168"/>
                  </a:lnTo>
                  <a:lnTo>
                    <a:pt x="392" y="160"/>
                  </a:lnTo>
                  <a:lnTo>
                    <a:pt x="376" y="152"/>
                  </a:lnTo>
                  <a:lnTo>
                    <a:pt x="376" y="144"/>
                  </a:lnTo>
                  <a:lnTo>
                    <a:pt x="360" y="128"/>
                  </a:lnTo>
                  <a:lnTo>
                    <a:pt x="352" y="112"/>
                  </a:lnTo>
                  <a:lnTo>
                    <a:pt x="328" y="104"/>
                  </a:lnTo>
                  <a:lnTo>
                    <a:pt x="312" y="104"/>
                  </a:lnTo>
                  <a:lnTo>
                    <a:pt x="296" y="104"/>
                  </a:lnTo>
                  <a:lnTo>
                    <a:pt x="288" y="112"/>
                  </a:lnTo>
                  <a:lnTo>
                    <a:pt x="288" y="120"/>
                  </a:lnTo>
                  <a:lnTo>
                    <a:pt x="272" y="120"/>
                  </a:lnTo>
                  <a:lnTo>
                    <a:pt x="264" y="136"/>
                  </a:lnTo>
                  <a:lnTo>
                    <a:pt x="256" y="144"/>
                  </a:lnTo>
                  <a:lnTo>
                    <a:pt x="248" y="144"/>
                  </a:lnTo>
                  <a:lnTo>
                    <a:pt x="248" y="136"/>
                  </a:lnTo>
                  <a:lnTo>
                    <a:pt x="240" y="152"/>
                  </a:lnTo>
                  <a:lnTo>
                    <a:pt x="232" y="152"/>
                  </a:lnTo>
                  <a:lnTo>
                    <a:pt x="224" y="152"/>
                  </a:lnTo>
                  <a:lnTo>
                    <a:pt x="208" y="160"/>
                  </a:lnTo>
                  <a:lnTo>
                    <a:pt x="200" y="152"/>
                  </a:lnTo>
                  <a:lnTo>
                    <a:pt x="208" y="152"/>
                  </a:lnTo>
                  <a:lnTo>
                    <a:pt x="208" y="144"/>
                  </a:lnTo>
                  <a:lnTo>
                    <a:pt x="200" y="136"/>
                  </a:lnTo>
                  <a:lnTo>
                    <a:pt x="176" y="120"/>
                  </a:lnTo>
                  <a:lnTo>
                    <a:pt x="192" y="120"/>
                  </a:lnTo>
                  <a:lnTo>
                    <a:pt x="184" y="112"/>
                  </a:lnTo>
                  <a:lnTo>
                    <a:pt x="176" y="112"/>
                  </a:lnTo>
                  <a:lnTo>
                    <a:pt x="184" y="96"/>
                  </a:lnTo>
                  <a:lnTo>
                    <a:pt x="168" y="96"/>
                  </a:lnTo>
                  <a:lnTo>
                    <a:pt x="168" y="112"/>
                  </a:lnTo>
                  <a:lnTo>
                    <a:pt x="152" y="104"/>
                  </a:lnTo>
                  <a:lnTo>
                    <a:pt x="120" y="96"/>
                  </a:lnTo>
                  <a:lnTo>
                    <a:pt x="104" y="96"/>
                  </a:lnTo>
                  <a:lnTo>
                    <a:pt x="112" y="96"/>
                  </a:lnTo>
                  <a:lnTo>
                    <a:pt x="128" y="96"/>
                  </a:lnTo>
                  <a:lnTo>
                    <a:pt x="136" y="88"/>
                  </a:lnTo>
                  <a:lnTo>
                    <a:pt x="120" y="88"/>
                  </a:lnTo>
                  <a:lnTo>
                    <a:pt x="88" y="88"/>
                  </a:lnTo>
                  <a:lnTo>
                    <a:pt x="80" y="96"/>
                  </a:lnTo>
                  <a:lnTo>
                    <a:pt x="64" y="96"/>
                  </a:lnTo>
                  <a:lnTo>
                    <a:pt x="56" y="104"/>
                  </a:lnTo>
                  <a:lnTo>
                    <a:pt x="48" y="104"/>
                  </a:lnTo>
                  <a:lnTo>
                    <a:pt x="48" y="96"/>
                  </a:lnTo>
                  <a:lnTo>
                    <a:pt x="56" y="96"/>
                  </a:lnTo>
                  <a:lnTo>
                    <a:pt x="64" y="88"/>
                  </a:lnTo>
                  <a:lnTo>
                    <a:pt x="56" y="88"/>
                  </a:lnTo>
                  <a:lnTo>
                    <a:pt x="48" y="88"/>
                  </a:lnTo>
                  <a:lnTo>
                    <a:pt x="40" y="80"/>
                  </a:lnTo>
                  <a:lnTo>
                    <a:pt x="40" y="88"/>
                  </a:lnTo>
                  <a:lnTo>
                    <a:pt x="40" y="96"/>
                  </a:lnTo>
                  <a:lnTo>
                    <a:pt x="32" y="104"/>
                  </a:lnTo>
                  <a:lnTo>
                    <a:pt x="32" y="112"/>
                  </a:lnTo>
                  <a:lnTo>
                    <a:pt x="16" y="112"/>
                  </a:lnTo>
                  <a:lnTo>
                    <a:pt x="24" y="104"/>
                  </a:lnTo>
                  <a:lnTo>
                    <a:pt x="24" y="96"/>
                  </a:lnTo>
                  <a:lnTo>
                    <a:pt x="16" y="96"/>
                  </a:lnTo>
                  <a:lnTo>
                    <a:pt x="24" y="96"/>
                  </a:lnTo>
                  <a:lnTo>
                    <a:pt x="16" y="88"/>
                  </a:lnTo>
                  <a:lnTo>
                    <a:pt x="24" y="88"/>
                  </a:lnTo>
                  <a:lnTo>
                    <a:pt x="24" y="72"/>
                  </a:lnTo>
                  <a:lnTo>
                    <a:pt x="8" y="64"/>
                  </a:lnTo>
                  <a:lnTo>
                    <a:pt x="0" y="64"/>
                  </a:lnTo>
                  <a:lnTo>
                    <a:pt x="0" y="48"/>
                  </a:lnTo>
                  <a:lnTo>
                    <a:pt x="224" y="24"/>
                  </a:lnTo>
                  <a:lnTo>
                    <a:pt x="240" y="48"/>
                  </a:lnTo>
                  <a:lnTo>
                    <a:pt x="464" y="32"/>
                  </a:lnTo>
                  <a:lnTo>
                    <a:pt x="472" y="48"/>
                  </a:lnTo>
                  <a:lnTo>
                    <a:pt x="488" y="48"/>
                  </a:lnTo>
                  <a:lnTo>
                    <a:pt x="488" y="40"/>
                  </a:lnTo>
                  <a:lnTo>
                    <a:pt x="480" y="32"/>
                  </a:lnTo>
                  <a:lnTo>
                    <a:pt x="480" y="24"/>
                  </a:lnTo>
                  <a:lnTo>
                    <a:pt x="480" y="8"/>
                  </a:lnTo>
                  <a:lnTo>
                    <a:pt x="488" y="0"/>
                  </a:lnTo>
                  <a:lnTo>
                    <a:pt x="496" y="8"/>
                  </a:lnTo>
                  <a:lnTo>
                    <a:pt x="512" y="8"/>
                  </a:lnTo>
                  <a:lnTo>
                    <a:pt x="520" y="8"/>
                  </a:lnTo>
                  <a:lnTo>
                    <a:pt x="528" y="8"/>
                  </a:lnTo>
                  <a:lnTo>
                    <a:pt x="528" y="16"/>
                  </a:lnTo>
                  <a:lnTo>
                    <a:pt x="528" y="32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" name="Freeform 33"/>
            <p:cNvSpPr>
              <a:spLocks/>
            </p:cNvSpPr>
            <p:nvPr/>
          </p:nvSpPr>
          <p:spPr bwMode="auto">
            <a:xfrm>
              <a:off x="557" y="864"/>
              <a:ext cx="583" cy="418"/>
            </a:xfrm>
            <a:custGeom>
              <a:avLst/>
              <a:gdLst>
                <a:gd name="T0" fmla="*/ 62 w 528"/>
                <a:gd name="T1" fmla="*/ 60 h 392"/>
                <a:gd name="T2" fmla="*/ 106 w 528"/>
                <a:gd name="T3" fmla="*/ 77 h 392"/>
                <a:gd name="T4" fmla="*/ 132 w 528"/>
                <a:gd name="T5" fmla="*/ 94 h 392"/>
                <a:gd name="T6" fmla="*/ 141 w 528"/>
                <a:gd name="T7" fmla="*/ 102 h 392"/>
                <a:gd name="T8" fmla="*/ 150 w 528"/>
                <a:gd name="T9" fmla="*/ 102 h 392"/>
                <a:gd name="T10" fmla="*/ 132 w 528"/>
                <a:gd name="T11" fmla="*/ 136 h 392"/>
                <a:gd name="T12" fmla="*/ 141 w 528"/>
                <a:gd name="T13" fmla="*/ 119 h 392"/>
                <a:gd name="T14" fmla="*/ 97 w 528"/>
                <a:gd name="T15" fmla="*/ 154 h 392"/>
                <a:gd name="T16" fmla="*/ 106 w 528"/>
                <a:gd name="T17" fmla="*/ 171 h 392"/>
                <a:gd name="T18" fmla="*/ 132 w 528"/>
                <a:gd name="T19" fmla="*/ 136 h 392"/>
                <a:gd name="T20" fmla="*/ 159 w 528"/>
                <a:gd name="T21" fmla="*/ 119 h 392"/>
                <a:gd name="T22" fmla="*/ 150 w 528"/>
                <a:gd name="T23" fmla="*/ 136 h 392"/>
                <a:gd name="T24" fmla="*/ 150 w 528"/>
                <a:gd name="T25" fmla="*/ 154 h 392"/>
                <a:gd name="T26" fmla="*/ 132 w 528"/>
                <a:gd name="T27" fmla="*/ 188 h 392"/>
                <a:gd name="T28" fmla="*/ 124 w 528"/>
                <a:gd name="T29" fmla="*/ 179 h 392"/>
                <a:gd name="T30" fmla="*/ 124 w 528"/>
                <a:gd name="T31" fmla="*/ 171 h 392"/>
                <a:gd name="T32" fmla="*/ 97 w 528"/>
                <a:gd name="T33" fmla="*/ 188 h 392"/>
                <a:gd name="T34" fmla="*/ 115 w 528"/>
                <a:gd name="T35" fmla="*/ 196 h 392"/>
                <a:gd name="T36" fmla="*/ 141 w 528"/>
                <a:gd name="T37" fmla="*/ 188 h 392"/>
                <a:gd name="T38" fmla="*/ 159 w 528"/>
                <a:gd name="T39" fmla="*/ 179 h 392"/>
                <a:gd name="T40" fmla="*/ 159 w 528"/>
                <a:gd name="T41" fmla="*/ 145 h 392"/>
                <a:gd name="T42" fmla="*/ 185 w 528"/>
                <a:gd name="T43" fmla="*/ 111 h 392"/>
                <a:gd name="T44" fmla="*/ 177 w 528"/>
                <a:gd name="T45" fmla="*/ 94 h 392"/>
                <a:gd name="T46" fmla="*/ 168 w 528"/>
                <a:gd name="T47" fmla="*/ 94 h 392"/>
                <a:gd name="T48" fmla="*/ 177 w 528"/>
                <a:gd name="T49" fmla="*/ 85 h 392"/>
                <a:gd name="T50" fmla="*/ 168 w 528"/>
                <a:gd name="T51" fmla="*/ 60 h 392"/>
                <a:gd name="T52" fmla="*/ 177 w 528"/>
                <a:gd name="T53" fmla="*/ 51 h 392"/>
                <a:gd name="T54" fmla="*/ 185 w 528"/>
                <a:gd name="T55" fmla="*/ 51 h 392"/>
                <a:gd name="T56" fmla="*/ 185 w 528"/>
                <a:gd name="T57" fmla="*/ 34 h 392"/>
                <a:gd name="T58" fmla="*/ 177 w 528"/>
                <a:gd name="T59" fmla="*/ 0 h 392"/>
                <a:gd name="T60" fmla="*/ 583 w 528"/>
                <a:gd name="T61" fmla="*/ 102 h 392"/>
                <a:gd name="T62" fmla="*/ 530 w 528"/>
                <a:gd name="T63" fmla="*/ 392 h 392"/>
                <a:gd name="T64" fmla="*/ 521 w 528"/>
                <a:gd name="T65" fmla="*/ 418 h 392"/>
                <a:gd name="T66" fmla="*/ 318 w 528"/>
                <a:gd name="T67" fmla="*/ 384 h 392"/>
                <a:gd name="T68" fmla="*/ 283 w 528"/>
                <a:gd name="T69" fmla="*/ 384 h 392"/>
                <a:gd name="T70" fmla="*/ 230 w 528"/>
                <a:gd name="T71" fmla="*/ 384 h 392"/>
                <a:gd name="T72" fmla="*/ 194 w 528"/>
                <a:gd name="T73" fmla="*/ 384 h 392"/>
                <a:gd name="T74" fmla="*/ 150 w 528"/>
                <a:gd name="T75" fmla="*/ 358 h 392"/>
                <a:gd name="T76" fmla="*/ 79 w 528"/>
                <a:gd name="T77" fmla="*/ 350 h 392"/>
                <a:gd name="T78" fmla="*/ 79 w 528"/>
                <a:gd name="T79" fmla="*/ 307 h 392"/>
                <a:gd name="T80" fmla="*/ 44 w 528"/>
                <a:gd name="T81" fmla="*/ 282 h 392"/>
                <a:gd name="T82" fmla="*/ 26 w 528"/>
                <a:gd name="T83" fmla="*/ 264 h 392"/>
                <a:gd name="T84" fmla="*/ 0 w 528"/>
                <a:gd name="T85" fmla="*/ 256 h 392"/>
                <a:gd name="T86" fmla="*/ 0 w 528"/>
                <a:gd name="T87" fmla="*/ 247 h 392"/>
                <a:gd name="T88" fmla="*/ 9 w 528"/>
                <a:gd name="T89" fmla="*/ 222 h 392"/>
                <a:gd name="T90" fmla="*/ 9 w 528"/>
                <a:gd name="T91" fmla="*/ 247 h 392"/>
                <a:gd name="T92" fmla="*/ 18 w 528"/>
                <a:gd name="T93" fmla="*/ 222 h 392"/>
                <a:gd name="T94" fmla="*/ 26 w 528"/>
                <a:gd name="T95" fmla="*/ 205 h 392"/>
                <a:gd name="T96" fmla="*/ 9 w 528"/>
                <a:gd name="T97" fmla="*/ 188 h 392"/>
                <a:gd name="T98" fmla="*/ 35 w 528"/>
                <a:gd name="T99" fmla="*/ 188 h 392"/>
                <a:gd name="T100" fmla="*/ 26 w 528"/>
                <a:gd name="T101" fmla="*/ 179 h 392"/>
                <a:gd name="T102" fmla="*/ 18 w 528"/>
                <a:gd name="T103" fmla="*/ 179 h 392"/>
                <a:gd name="T104" fmla="*/ 18 w 528"/>
                <a:gd name="T105" fmla="*/ 145 h 392"/>
                <a:gd name="T106" fmla="*/ 9 w 528"/>
                <a:gd name="T107" fmla="*/ 68 h 39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8"/>
                <a:gd name="T163" fmla="*/ 0 h 392"/>
                <a:gd name="T164" fmla="*/ 528 w 528"/>
                <a:gd name="T165" fmla="*/ 392 h 39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8" h="392">
                  <a:moveTo>
                    <a:pt x="16" y="32"/>
                  </a:moveTo>
                  <a:lnTo>
                    <a:pt x="16" y="24"/>
                  </a:lnTo>
                  <a:lnTo>
                    <a:pt x="24" y="32"/>
                  </a:lnTo>
                  <a:lnTo>
                    <a:pt x="56" y="56"/>
                  </a:lnTo>
                  <a:lnTo>
                    <a:pt x="72" y="64"/>
                  </a:lnTo>
                  <a:lnTo>
                    <a:pt x="80" y="64"/>
                  </a:lnTo>
                  <a:lnTo>
                    <a:pt x="88" y="72"/>
                  </a:lnTo>
                  <a:lnTo>
                    <a:pt x="96" y="72"/>
                  </a:lnTo>
                  <a:lnTo>
                    <a:pt x="112" y="80"/>
                  </a:lnTo>
                  <a:lnTo>
                    <a:pt x="112" y="88"/>
                  </a:lnTo>
                  <a:lnTo>
                    <a:pt x="120" y="88"/>
                  </a:lnTo>
                  <a:lnTo>
                    <a:pt x="120" y="96"/>
                  </a:lnTo>
                  <a:lnTo>
                    <a:pt x="128" y="96"/>
                  </a:lnTo>
                  <a:lnTo>
                    <a:pt x="128" y="88"/>
                  </a:lnTo>
                  <a:lnTo>
                    <a:pt x="128" y="80"/>
                  </a:lnTo>
                  <a:lnTo>
                    <a:pt x="136" y="80"/>
                  </a:lnTo>
                  <a:lnTo>
                    <a:pt x="136" y="96"/>
                  </a:lnTo>
                  <a:lnTo>
                    <a:pt x="136" y="104"/>
                  </a:lnTo>
                  <a:lnTo>
                    <a:pt x="136" y="112"/>
                  </a:lnTo>
                  <a:lnTo>
                    <a:pt x="120" y="128"/>
                  </a:lnTo>
                  <a:lnTo>
                    <a:pt x="120" y="120"/>
                  </a:lnTo>
                  <a:lnTo>
                    <a:pt x="128" y="112"/>
                  </a:lnTo>
                  <a:lnTo>
                    <a:pt x="104" y="136"/>
                  </a:lnTo>
                  <a:lnTo>
                    <a:pt x="88" y="144"/>
                  </a:lnTo>
                  <a:lnTo>
                    <a:pt x="88" y="152"/>
                  </a:lnTo>
                  <a:lnTo>
                    <a:pt x="96" y="160"/>
                  </a:lnTo>
                  <a:lnTo>
                    <a:pt x="104" y="152"/>
                  </a:lnTo>
                  <a:lnTo>
                    <a:pt x="96" y="144"/>
                  </a:lnTo>
                  <a:lnTo>
                    <a:pt x="120" y="128"/>
                  </a:lnTo>
                  <a:lnTo>
                    <a:pt x="144" y="112"/>
                  </a:lnTo>
                  <a:lnTo>
                    <a:pt x="144" y="120"/>
                  </a:lnTo>
                  <a:lnTo>
                    <a:pt x="144" y="128"/>
                  </a:lnTo>
                  <a:lnTo>
                    <a:pt x="136" y="128"/>
                  </a:lnTo>
                  <a:lnTo>
                    <a:pt x="128" y="136"/>
                  </a:lnTo>
                  <a:lnTo>
                    <a:pt x="128" y="144"/>
                  </a:lnTo>
                  <a:lnTo>
                    <a:pt x="136" y="144"/>
                  </a:lnTo>
                  <a:lnTo>
                    <a:pt x="128" y="168"/>
                  </a:lnTo>
                  <a:lnTo>
                    <a:pt x="120" y="176"/>
                  </a:lnTo>
                  <a:lnTo>
                    <a:pt x="120" y="168"/>
                  </a:lnTo>
                  <a:lnTo>
                    <a:pt x="128" y="160"/>
                  </a:lnTo>
                  <a:lnTo>
                    <a:pt x="112" y="168"/>
                  </a:lnTo>
                  <a:lnTo>
                    <a:pt x="112" y="176"/>
                  </a:lnTo>
                  <a:lnTo>
                    <a:pt x="112" y="168"/>
                  </a:lnTo>
                  <a:lnTo>
                    <a:pt x="112" y="160"/>
                  </a:lnTo>
                  <a:lnTo>
                    <a:pt x="104" y="160"/>
                  </a:lnTo>
                  <a:lnTo>
                    <a:pt x="88" y="168"/>
                  </a:lnTo>
                  <a:lnTo>
                    <a:pt x="88" y="176"/>
                  </a:lnTo>
                  <a:lnTo>
                    <a:pt x="96" y="176"/>
                  </a:lnTo>
                  <a:lnTo>
                    <a:pt x="104" y="176"/>
                  </a:lnTo>
                  <a:lnTo>
                    <a:pt x="104" y="184"/>
                  </a:lnTo>
                  <a:lnTo>
                    <a:pt x="112" y="184"/>
                  </a:lnTo>
                  <a:lnTo>
                    <a:pt x="120" y="176"/>
                  </a:lnTo>
                  <a:lnTo>
                    <a:pt x="128" y="176"/>
                  </a:lnTo>
                  <a:lnTo>
                    <a:pt x="136" y="176"/>
                  </a:lnTo>
                  <a:lnTo>
                    <a:pt x="144" y="168"/>
                  </a:lnTo>
                  <a:lnTo>
                    <a:pt x="144" y="152"/>
                  </a:lnTo>
                  <a:lnTo>
                    <a:pt x="152" y="144"/>
                  </a:lnTo>
                  <a:lnTo>
                    <a:pt x="144" y="136"/>
                  </a:lnTo>
                  <a:lnTo>
                    <a:pt x="152" y="120"/>
                  </a:lnTo>
                  <a:lnTo>
                    <a:pt x="168" y="104"/>
                  </a:lnTo>
                  <a:lnTo>
                    <a:pt x="160" y="80"/>
                  </a:lnTo>
                  <a:lnTo>
                    <a:pt x="160" y="88"/>
                  </a:lnTo>
                  <a:lnTo>
                    <a:pt x="160" y="96"/>
                  </a:lnTo>
                  <a:lnTo>
                    <a:pt x="152" y="88"/>
                  </a:lnTo>
                  <a:lnTo>
                    <a:pt x="152" y="80"/>
                  </a:lnTo>
                  <a:lnTo>
                    <a:pt x="160" y="80"/>
                  </a:lnTo>
                  <a:lnTo>
                    <a:pt x="168" y="80"/>
                  </a:lnTo>
                  <a:lnTo>
                    <a:pt x="160" y="64"/>
                  </a:lnTo>
                  <a:lnTo>
                    <a:pt x="160" y="56"/>
                  </a:lnTo>
                  <a:lnTo>
                    <a:pt x="152" y="56"/>
                  </a:lnTo>
                  <a:lnTo>
                    <a:pt x="152" y="48"/>
                  </a:lnTo>
                  <a:lnTo>
                    <a:pt x="160" y="40"/>
                  </a:lnTo>
                  <a:lnTo>
                    <a:pt x="160" y="48"/>
                  </a:lnTo>
                  <a:lnTo>
                    <a:pt x="160" y="56"/>
                  </a:lnTo>
                  <a:lnTo>
                    <a:pt x="168" y="56"/>
                  </a:lnTo>
                  <a:lnTo>
                    <a:pt x="160" y="48"/>
                  </a:lnTo>
                  <a:lnTo>
                    <a:pt x="168" y="48"/>
                  </a:lnTo>
                  <a:lnTo>
                    <a:pt x="168" y="40"/>
                  </a:lnTo>
                  <a:lnTo>
                    <a:pt x="168" y="32"/>
                  </a:lnTo>
                  <a:lnTo>
                    <a:pt x="168" y="24"/>
                  </a:lnTo>
                  <a:lnTo>
                    <a:pt x="160" y="24"/>
                  </a:lnTo>
                  <a:lnTo>
                    <a:pt x="160" y="0"/>
                  </a:lnTo>
                  <a:lnTo>
                    <a:pt x="184" y="8"/>
                  </a:lnTo>
                  <a:lnTo>
                    <a:pt x="264" y="32"/>
                  </a:lnTo>
                  <a:lnTo>
                    <a:pt x="456" y="80"/>
                  </a:lnTo>
                  <a:lnTo>
                    <a:pt x="528" y="96"/>
                  </a:lnTo>
                  <a:lnTo>
                    <a:pt x="480" y="344"/>
                  </a:lnTo>
                  <a:lnTo>
                    <a:pt x="472" y="352"/>
                  </a:lnTo>
                  <a:lnTo>
                    <a:pt x="480" y="368"/>
                  </a:lnTo>
                  <a:lnTo>
                    <a:pt x="480" y="376"/>
                  </a:lnTo>
                  <a:lnTo>
                    <a:pt x="472" y="384"/>
                  </a:lnTo>
                  <a:lnTo>
                    <a:pt x="472" y="392"/>
                  </a:lnTo>
                  <a:lnTo>
                    <a:pt x="336" y="360"/>
                  </a:lnTo>
                  <a:lnTo>
                    <a:pt x="320" y="360"/>
                  </a:lnTo>
                  <a:lnTo>
                    <a:pt x="296" y="360"/>
                  </a:lnTo>
                  <a:lnTo>
                    <a:pt x="288" y="360"/>
                  </a:lnTo>
                  <a:lnTo>
                    <a:pt x="288" y="352"/>
                  </a:lnTo>
                  <a:lnTo>
                    <a:pt x="280" y="360"/>
                  </a:lnTo>
                  <a:lnTo>
                    <a:pt x="256" y="360"/>
                  </a:lnTo>
                  <a:lnTo>
                    <a:pt x="240" y="368"/>
                  </a:lnTo>
                  <a:lnTo>
                    <a:pt x="216" y="368"/>
                  </a:lnTo>
                  <a:lnTo>
                    <a:pt x="216" y="360"/>
                  </a:lnTo>
                  <a:lnTo>
                    <a:pt x="208" y="360"/>
                  </a:lnTo>
                  <a:lnTo>
                    <a:pt x="200" y="360"/>
                  </a:lnTo>
                  <a:lnTo>
                    <a:pt x="192" y="360"/>
                  </a:lnTo>
                  <a:lnTo>
                    <a:pt x="184" y="360"/>
                  </a:lnTo>
                  <a:lnTo>
                    <a:pt x="176" y="360"/>
                  </a:lnTo>
                  <a:lnTo>
                    <a:pt x="168" y="352"/>
                  </a:lnTo>
                  <a:lnTo>
                    <a:pt x="152" y="336"/>
                  </a:lnTo>
                  <a:lnTo>
                    <a:pt x="136" y="336"/>
                  </a:lnTo>
                  <a:lnTo>
                    <a:pt x="128" y="344"/>
                  </a:lnTo>
                  <a:lnTo>
                    <a:pt x="112" y="344"/>
                  </a:lnTo>
                  <a:lnTo>
                    <a:pt x="88" y="344"/>
                  </a:lnTo>
                  <a:lnTo>
                    <a:pt x="80" y="336"/>
                  </a:lnTo>
                  <a:lnTo>
                    <a:pt x="72" y="328"/>
                  </a:lnTo>
                  <a:lnTo>
                    <a:pt x="64" y="320"/>
                  </a:lnTo>
                  <a:lnTo>
                    <a:pt x="64" y="312"/>
                  </a:lnTo>
                  <a:lnTo>
                    <a:pt x="72" y="304"/>
                  </a:lnTo>
                  <a:lnTo>
                    <a:pt x="72" y="288"/>
                  </a:lnTo>
                  <a:lnTo>
                    <a:pt x="64" y="272"/>
                  </a:lnTo>
                  <a:lnTo>
                    <a:pt x="48" y="264"/>
                  </a:lnTo>
                  <a:lnTo>
                    <a:pt x="40" y="264"/>
                  </a:lnTo>
                  <a:lnTo>
                    <a:pt x="40" y="248"/>
                  </a:lnTo>
                  <a:lnTo>
                    <a:pt x="32" y="248"/>
                  </a:lnTo>
                  <a:lnTo>
                    <a:pt x="24" y="248"/>
                  </a:lnTo>
                  <a:lnTo>
                    <a:pt x="16" y="248"/>
                  </a:lnTo>
                  <a:lnTo>
                    <a:pt x="16" y="240"/>
                  </a:lnTo>
                  <a:lnTo>
                    <a:pt x="16" y="248"/>
                  </a:lnTo>
                  <a:lnTo>
                    <a:pt x="8" y="240"/>
                  </a:lnTo>
                  <a:lnTo>
                    <a:pt x="0" y="240"/>
                  </a:lnTo>
                  <a:lnTo>
                    <a:pt x="0" y="232"/>
                  </a:lnTo>
                  <a:lnTo>
                    <a:pt x="0" y="224"/>
                  </a:lnTo>
                  <a:lnTo>
                    <a:pt x="8" y="208"/>
                  </a:lnTo>
                  <a:lnTo>
                    <a:pt x="8" y="224"/>
                  </a:lnTo>
                  <a:lnTo>
                    <a:pt x="8" y="232"/>
                  </a:lnTo>
                  <a:lnTo>
                    <a:pt x="8" y="224"/>
                  </a:lnTo>
                  <a:lnTo>
                    <a:pt x="16" y="216"/>
                  </a:lnTo>
                  <a:lnTo>
                    <a:pt x="16" y="208"/>
                  </a:lnTo>
                  <a:lnTo>
                    <a:pt x="16" y="200"/>
                  </a:lnTo>
                  <a:lnTo>
                    <a:pt x="24" y="200"/>
                  </a:lnTo>
                  <a:lnTo>
                    <a:pt x="24" y="192"/>
                  </a:lnTo>
                  <a:lnTo>
                    <a:pt x="16" y="200"/>
                  </a:lnTo>
                  <a:lnTo>
                    <a:pt x="8" y="200"/>
                  </a:lnTo>
                  <a:lnTo>
                    <a:pt x="8" y="176"/>
                  </a:lnTo>
                  <a:lnTo>
                    <a:pt x="16" y="176"/>
                  </a:lnTo>
                  <a:lnTo>
                    <a:pt x="16" y="184"/>
                  </a:lnTo>
                  <a:lnTo>
                    <a:pt x="16" y="176"/>
                  </a:lnTo>
                  <a:lnTo>
                    <a:pt x="32" y="176"/>
                  </a:lnTo>
                  <a:lnTo>
                    <a:pt x="24" y="168"/>
                  </a:lnTo>
                  <a:lnTo>
                    <a:pt x="16" y="168"/>
                  </a:lnTo>
                  <a:lnTo>
                    <a:pt x="8" y="168"/>
                  </a:lnTo>
                  <a:lnTo>
                    <a:pt x="8" y="160"/>
                  </a:lnTo>
                  <a:lnTo>
                    <a:pt x="16" y="160"/>
                  </a:lnTo>
                  <a:lnTo>
                    <a:pt x="16" y="144"/>
                  </a:lnTo>
                  <a:lnTo>
                    <a:pt x="16" y="136"/>
                  </a:lnTo>
                  <a:lnTo>
                    <a:pt x="16" y="88"/>
                  </a:lnTo>
                  <a:lnTo>
                    <a:pt x="16" y="80"/>
                  </a:lnTo>
                  <a:lnTo>
                    <a:pt x="8" y="64"/>
                  </a:lnTo>
                  <a:lnTo>
                    <a:pt x="8" y="48"/>
                  </a:lnTo>
                  <a:lnTo>
                    <a:pt x="8" y="40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00FF00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" name="Freeform 34" descr="5%"/>
            <p:cNvSpPr>
              <a:spLocks/>
            </p:cNvSpPr>
            <p:nvPr/>
          </p:nvSpPr>
          <p:spPr bwMode="auto">
            <a:xfrm>
              <a:off x="398" y="1129"/>
              <a:ext cx="706" cy="570"/>
            </a:xfrm>
            <a:custGeom>
              <a:avLst/>
              <a:gdLst>
                <a:gd name="T0" fmla="*/ 203 w 640"/>
                <a:gd name="T1" fmla="*/ 17 h 536"/>
                <a:gd name="T2" fmla="*/ 194 w 640"/>
                <a:gd name="T3" fmla="*/ 9 h 536"/>
                <a:gd name="T4" fmla="*/ 194 w 640"/>
                <a:gd name="T5" fmla="*/ 9 h 536"/>
                <a:gd name="T6" fmla="*/ 185 w 640"/>
                <a:gd name="T7" fmla="*/ 9 h 536"/>
                <a:gd name="T8" fmla="*/ 177 w 640"/>
                <a:gd name="T9" fmla="*/ 0 h 536"/>
                <a:gd name="T10" fmla="*/ 168 w 640"/>
                <a:gd name="T11" fmla="*/ 9 h 536"/>
                <a:gd name="T12" fmla="*/ 159 w 640"/>
                <a:gd name="T13" fmla="*/ 0 h 536"/>
                <a:gd name="T14" fmla="*/ 159 w 640"/>
                <a:gd name="T15" fmla="*/ 0 h 536"/>
                <a:gd name="T16" fmla="*/ 159 w 640"/>
                <a:gd name="T17" fmla="*/ 17 h 536"/>
                <a:gd name="T18" fmla="*/ 150 w 640"/>
                <a:gd name="T19" fmla="*/ 26 h 536"/>
                <a:gd name="T20" fmla="*/ 150 w 640"/>
                <a:gd name="T21" fmla="*/ 34 h 536"/>
                <a:gd name="T22" fmla="*/ 150 w 640"/>
                <a:gd name="T23" fmla="*/ 34 h 536"/>
                <a:gd name="T24" fmla="*/ 150 w 640"/>
                <a:gd name="T25" fmla="*/ 60 h 536"/>
                <a:gd name="T26" fmla="*/ 141 w 640"/>
                <a:gd name="T27" fmla="*/ 77 h 536"/>
                <a:gd name="T28" fmla="*/ 124 w 640"/>
                <a:gd name="T29" fmla="*/ 119 h 536"/>
                <a:gd name="T30" fmla="*/ 106 w 640"/>
                <a:gd name="T31" fmla="*/ 145 h 536"/>
                <a:gd name="T32" fmla="*/ 88 w 640"/>
                <a:gd name="T33" fmla="*/ 187 h 536"/>
                <a:gd name="T34" fmla="*/ 88 w 640"/>
                <a:gd name="T35" fmla="*/ 187 h 536"/>
                <a:gd name="T36" fmla="*/ 44 w 640"/>
                <a:gd name="T37" fmla="*/ 281 h 536"/>
                <a:gd name="T38" fmla="*/ 35 w 640"/>
                <a:gd name="T39" fmla="*/ 289 h 536"/>
                <a:gd name="T40" fmla="*/ 9 w 640"/>
                <a:gd name="T41" fmla="*/ 332 h 536"/>
                <a:gd name="T42" fmla="*/ 9 w 640"/>
                <a:gd name="T43" fmla="*/ 357 h 536"/>
                <a:gd name="T44" fmla="*/ 9 w 640"/>
                <a:gd name="T45" fmla="*/ 374 h 536"/>
                <a:gd name="T46" fmla="*/ 0 w 640"/>
                <a:gd name="T47" fmla="*/ 408 h 536"/>
                <a:gd name="T48" fmla="*/ 9 w 640"/>
                <a:gd name="T49" fmla="*/ 425 h 536"/>
                <a:gd name="T50" fmla="*/ 309 w 640"/>
                <a:gd name="T51" fmla="*/ 510 h 536"/>
                <a:gd name="T52" fmla="*/ 529 w 640"/>
                <a:gd name="T53" fmla="*/ 561 h 536"/>
                <a:gd name="T54" fmla="*/ 574 w 640"/>
                <a:gd name="T55" fmla="*/ 570 h 536"/>
                <a:gd name="T56" fmla="*/ 618 w 640"/>
                <a:gd name="T57" fmla="*/ 391 h 536"/>
                <a:gd name="T58" fmla="*/ 635 w 640"/>
                <a:gd name="T59" fmla="*/ 366 h 536"/>
                <a:gd name="T60" fmla="*/ 635 w 640"/>
                <a:gd name="T61" fmla="*/ 357 h 536"/>
                <a:gd name="T62" fmla="*/ 635 w 640"/>
                <a:gd name="T63" fmla="*/ 349 h 536"/>
                <a:gd name="T64" fmla="*/ 635 w 640"/>
                <a:gd name="T65" fmla="*/ 349 h 536"/>
                <a:gd name="T66" fmla="*/ 618 w 640"/>
                <a:gd name="T67" fmla="*/ 332 h 536"/>
                <a:gd name="T68" fmla="*/ 618 w 640"/>
                <a:gd name="T69" fmla="*/ 323 h 536"/>
                <a:gd name="T70" fmla="*/ 627 w 640"/>
                <a:gd name="T71" fmla="*/ 298 h 536"/>
                <a:gd name="T72" fmla="*/ 662 w 640"/>
                <a:gd name="T73" fmla="*/ 264 h 536"/>
                <a:gd name="T74" fmla="*/ 662 w 640"/>
                <a:gd name="T75" fmla="*/ 255 h 536"/>
                <a:gd name="T76" fmla="*/ 706 w 640"/>
                <a:gd name="T77" fmla="*/ 204 h 536"/>
                <a:gd name="T78" fmla="*/ 706 w 640"/>
                <a:gd name="T79" fmla="*/ 196 h 536"/>
                <a:gd name="T80" fmla="*/ 697 w 640"/>
                <a:gd name="T81" fmla="*/ 179 h 536"/>
                <a:gd name="T82" fmla="*/ 680 w 640"/>
                <a:gd name="T83" fmla="*/ 153 h 536"/>
                <a:gd name="T84" fmla="*/ 529 w 640"/>
                <a:gd name="T85" fmla="*/ 119 h 536"/>
                <a:gd name="T86" fmla="*/ 512 w 640"/>
                <a:gd name="T87" fmla="*/ 119 h 536"/>
                <a:gd name="T88" fmla="*/ 477 w 640"/>
                <a:gd name="T89" fmla="*/ 119 h 536"/>
                <a:gd name="T90" fmla="*/ 468 w 640"/>
                <a:gd name="T91" fmla="*/ 119 h 536"/>
                <a:gd name="T92" fmla="*/ 468 w 640"/>
                <a:gd name="T93" fmla="*/ 119 h 536"/>
                <a:gd name="T94" fmla="*/ 441 w 640"/>
                <a:gd name="T95" fmla="*/ 119 h 536"/>
                <a:gd name="T96" fmla="*/ 397 w 640"/>
                <a:gd name="T97" fmla="*/ 128 h 536"/>
                <a:gd name="T98" fmla="*/ 388 w 640"/>
                <a:gd name="T99" fmla="*/ 119 h 536"/>
                <a:gd name="T100" fmla="*/ 379 w 640"/>
                <a:gd name="T101" fmla="*/ 119 h 536"/>
                <a:gd name="T102" fmla="*/ 362 w 640"/>
                <a:gd name="T103" fmla="*/ 119 h 536"/>
                <a:gd name="T104" fmla="*/ 353 w 640"/>
                <a:gd name="T105" fmla="*/ 119 h 536"/>
                <a:gd name="T106" fmla="*/ 327 w 640"/>
                <a:gd name="T107" fmla="*/ 94 h 536"/>
                <a:gd name="T108" fmla="*/ 309 w 640"/>
                <a:gd name="T109" fmla="*/ 94 h 536"/>
                <a:gd name="T110" fmla="*/ 282 w 640"/>
                <a:gd name="T111" fmla="*/ 102 h 536"/>
                <a:gd name="T112" fmla="*/ 247 w 640"/>
                <a:gd name="T113" fmla="*/ 94 h 536"/>
                <a:gd name="T114" fmla="*/ 238 w 640"/>
                <a:gd name="T115" fmla="*/ 85 h 536"/>
                <a:gd name="T116" fmla="*/ 229 w 640"/>
                <a:gd name="T117" fmla="*/ 68 h 536"/>
                <a:gd name="T118" fmla="*/ 238 w 640"/>
                <a:gd name="T119" fmla="*/ 43 h 536"/>
                <a:gd name="T120" fmla="*/ 212 w 640"/>
                <a:gd name="T121" fmla="*/ 17 h 536"/>
                <a:gd name="T122" fmla="*/ 203 w 640"/>
                <a:gd name="T123" fmla="*/ 17 h 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40"/>
                <a:gd name="T187" fmla="*/ 0 h 536"/>
                <a:gd name="T188" fmla="*/ 640 w 640"/>
                <a:gd name="T189" fmla="*/ 536 h 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40" h="536">
                  <a:moveTo>
                    <a:pt x="192" y="16"/>
                  </a:moveTo>
                  <a:lnTo>
                    <a:pt x="184" y="16"/>
                  </a:lnTo>
                  <a:lnTo>
                    <a:pt x="184" y="8"/>
                  </a:lnTo>
                  <a:lnTo>
                    <a:pt x="176" y="8"/>
                  </a:lnTo>
                  <a:lnTo>
                    <a:pt x="168" y="8"/>
                  </a:lnTo>
                  <a:lnTo>
                    <a:pt x="160" y="8"/>
                  </a:lnTo>
                  <a:lnTo>
                    <a:pt x="160" y="0"/>
                  </a:lnTo>
                  <a:lnTo>
                    <a:pt x="152" y="8"/>
                  </a:lnTo>
                  <a:lnTo>
                    <a:pt x="152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44" y="16"/>
                  </a:lnTo>
                  <a:lnTo>
                    <a:pt x="136" y="24"/>
                  </a:lnTo>
                  <a:lnTo>
                    <a:pt x="136" y="32"/>
                  </a:lnTo>
                  <a:lnTo>
                    <a:pt x="128" y="48"/>
                  </a:lnTo>
                  <a:lnTo>
                    <a:pt x="136" y="56"/>
                  </a:lnTo>
                  <a:lnTo>
                    <a:pt x="128" y="72"/>
                  </a:lnTo>
                  <a:lnTo>
                    <a:pt x="112" y="112"/>
                  </a:lnTo>
                  <a:lnTo>
                    <a:pt x="96" y="136"/>
                  </a:lnTo>
                  <a:lnTo>
                    <a:pt x="80" y="176"/>
                  </a:lnTo>
                  <a:lnTo>
                    <a:pt x="64" y="224"/>
                  </a:lnTo>
                  <a:lnTo>
                    <a:pt x="40" y="264"/>
                  </a:lnTo>
                  <a:lnTo>
                    <a:pt x="32" y="272"/>
                  </a:lnTo>
                  <a:lnTo>
                    <a:pt x="24" y="288"/>
                  </a:lnTo>
                  <a:lnTo>
                    <a:pt x="8" y="312"/>
                  </a:lnTo>
                  <a:lnTo>
                    <a:pt x="8" y="320"/>
                  </a:lnTo>
                  <a:lnTo>
                    <a:pt x="8" y="336"/>
                  </a:lnTo>
                  <a:lnTo>
                    <a:pt x="8" y="344"/>
                  </a:lnTo>
                  <a:lnTo>
                    <a:pt x="8" y="352"/>
                  </a:lnTo>
                  <a:lnTo>
                    <a:pt x="0" y="368"/>
                  </a:lnTo>
                  <a:lnTo>
                    <a:pt x="0" y="384"/>
                  </a:lnTo>
                  <a:lnTo>
                    <a:pt x="0" y="392"/>
                  </a:lnTo>
                  <a:lnTo>
                    <a:pt x="8" y="400"/>
                  </a:lnTo>
                  <a:lnTo>
                    <a:pt x="24" y="416"/>
                  </a:lnTo>
                  <a:lnTo>
                    <a:pt x="280" y="480"/>
                  </a:lnTo>
                  <a:lnTo>
                    <a:pt x="392" y="504"/>
                  </a:lnTo>
                  <a:lnTo>
                    <a:pt x="480" y="528"/>
                  </a:lnTo>
                  <a:lnTo>
                    <a:pt x="520" y="536"/>
                  </a:lnTo>
                  <a:lnTo>
                    <a:pt x="560" y="384"/>
                  </a:lnTo>
                  <a:lnTo>
                    <a:pt x="560" y="368"/>
                  </a:lnTo>
                  <a:lnTo>
                    <a:pt x="576" y="344"/>
                  </a:lnTo>
                  <a:lnTo>
                    <a:pt x="576" y="336"/>
                  </a:lnTo>
                  <a:lnTo>
                    <a:pt x="576" y="328"/>
                  </a:lnTo>
                  <a:lnTo>
                    <a:pt x="576" y="320"/>
                  </a:lnTo>
                  <a:lnTo>
                    <a:pt x="560" y="312"/>
                  </a:lnTo>
                  <a:lnTo>
                    <a:pt x="560" y="304"/>
                  </a:lnTo>
                  <a:lnTo>
                    <a:pt x="568" y="296"/>
                  </a:lnTo>
                  <a:lnTo>
                    <a:pt x="568" y="280"/>
                  </a:lnTo>
                  <a:lnTo>
                    <a:pt x="592" y="256"/>
                  </a:lnTo>
                  <a:lnTo>
                    <a:pt x="600" y="248"/>
                  </a:lnTo>
                  <a:lnTo>
                    <a:pt x="600" y="240"/>
                  </a:lnTo>
                  <a:lnTo>
                    <a:pt x="640" y="192"/>
                  </a:lnTo>
                  <a:lnTo>
                    <a:pt x="640" y="184"/>
                  </a:lnTo>
                  <a:lnTo>
                    <a:pt x="640" y="176"/>
                  </a:lnTo>
                  <a:lnTo>
                    <a:pt x="632" y="168"/>
                  </a:lnTo>
                  <a:lnTo>
                    <a:pt x="616" y="144"/>
                  </a:lnTo>
                  <a:lnTo>
                    <a:pt x="480" y="112"/>
                  </a:lnTo>
                  <a:lnTo>
                    <a:pt x="464" y="112"/>
                  </a:lnTo>
                  <a:lnTo>
                    <a:pt x="440" y="112"/>
                  </a:lnTo>
                  <a:lnTo>
                    <a:pt x="432" y="112"/>
                  </a:lnTo>
                  <a:lnTo>
                    <a:pt x="432" y="104"/>
                  </a:lnTo>
                  <a:lnTo>
                    <a:pt x="424" y="112"/>
                  </a:lnTo>
                  <a:lnTo>
                    <a:pt x="400" y="112"/>
                  </a:lnTo>
                  <a:lnTo>
                    <a:pt x="384" y="120"/>
                  </a:lnTo>
                  <a:lnTo>
                    <a:pt x="360" y="120"/>
                  </a:lnTo>
                  <a:lnTo>
                    <a:pt x="360" y="112"/>
                  </a:lnTo>
                  <a:lnTo>
                    <a:pt x="352" y="112"/>
                  </a:lnTo>
                  <a:lnTo>
                    <a:pt x="344" y="112"/>
                  </a:lnTo>
                  <a:lnTo>
                    <a:pt x="336" y="112"/>
                  </a:lnTo>
                  <a:lnTo>
                    <a:pt x="328" y="112"/>
                  </a:lnTo>
                  <a:lnTo>
                    <a:pt x="320" y="112"/>
                  </a:lnTo>
                  <a:lnTo>
                    <a:pt x="312" y="104"/>
                  </a:lnTo>
                  <a:lnTo>
                    <a:pt x="296" y="88"/>
                  </a:lnTo>
                  <a:lnTo>
                    <a:pt x="280" y="88"/>
                  </a:lnTo>
                  <a:lnTo>
                    <a:pt x="272" y="96"/>
                  </a:lnTo>
                  <a:lnTo>
                    <a:pt x="256" y="96"/>
                  </a:lnTo>
                  <a:lnTo>
                    <a:pt x="232" y="96"/>
                  </a:lnTo>
                  <a:lnTo>
                    <a:pt x="224" y="88"/>
                  </a:lnTo>
                  <a:lnTo>
                    <a:pt x="216" y="80"/>
                  </a:lnTo>
                  <a:lnTo>
                    <a:pt x="208" y="72"/>
                  </a:lnTo>
                  <a:lnTo>
                    <a:pt x="208" y="64"/>
                  </a:lnTo>
                  <a:lnTo>
                    <a:pt x="216" y="56"/>
                  </a:lnTo>
                  <a:lnTo>
                    <a:pt x="216" y="40"/>
                  </a:lnTo>
                  <a:lnTo>
                    <a:pt x="208" y="24"/>
                  </a:lnTo>
                  <a:lnTo>
                    <a:pt x="192" y="16"/>
                  </a:lnTo>
                  <a:lnTo>
                    <a:pt x="184" y="16"/>
                  </a:lnTo>
                  <a:lnTo>
                    <a:pt x="192" y="16"/>
                  </a:lnTo>
                  <a:close/>
                </a:path>
              </a:pathLst>
            </a:custGeom>
            <a:pattFill prst="pct5">
              <a:fgClr>
                <a:schemeClr val="tx1"/>
              </a:fgClr>
              <a:bgClr>
                <a:srgbClr val="FFFFFF"/>
              </a:bgClr>
            </a:patt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" name="Freeform 35"/>
            <p:cNvSpPr>
              <a:spLocks/>
            </p:cNvSpPr>
            <p:nvPr/>
          </p:nvSpPr>
          <p:spPr bwMode="auto">
            <a:xfrm>
              <a:off x="336" y="1555"/>
              <a:ext cx="706" cy="1176"/>
            </a:xfrm>
            <a:custGeom>
              <a:avLst/>
              <a:gdLst>
                <a:gd name="T0" fmla="*/ 318 w 640"/>
                <a:gd name="T1" fmla="*/ 409 h 1104"/>
                <a:gd name="T2" fmla="*/ 697 w 640"/>
                <a:gd name="T3" fmla="*/ 980 h 1104"/>
                <a:gd name="T4" fmla="*/ 706 w 640"/>
                <a:gd name="T5" fmla="*/ 1023 h 1104"/>
                <a:gd name="T6" fmla="*/ 662 w 640"/>
                <a:gd name="T7" fmla="*/ 1040 h 1104"/>
                <a:gd name="T8" fmla="*/ 653 w 640"/>
                <a:gd name="T9" fmla="*/ 1099 h 1104"/>
                <a:gd name="T10" fmla="*/ 635 w 640"/>
                <a:gd name="T11" fmla="*/ 1125 h 1104"/>
                <a:gd name="T12" fmla="*/ 644 w 640"/>
                <a:gd name="T13" fmla="*/ 1150 h 1104"/>
                <a:gd name="T14" fmla="*/ 406 w 640"/>
                <a:gd name="T15" fmla="*/ 1150 h 1104"/>
                <a:gd name="T16" fmla="*/ 406 w 640"/>
                <a:gd name="T17" fmla="*/ 1133 h 1104"/>
                <a:gd name="T18" fmla="*/ 388 w 640"/>
                <a:gd name="T19" fmla="*/ 1133 h 1104"/>
                <a:gd name="T20" fmla="*/ 388 w 640"/>
                <a:gd name="T21" fmla="*/ 1065 h 1104"/>
                <a:gd name="T22" fmla="*/ 327 w 640"/>
                <a:gd name="T23" fmla="*/ 997 h 1104"/>
                <a:gd name="T24" fmla="*/ 318 w 640"/>
                <a:gd name="T25" fmla="*/ 989 h 1104"/>
                <a:gd name="T26" fmla="*/ 291 w 640"/>
                <a:gd name="T27" fmla="*/ 963 h 1104"/>
                <a:gd name="T28" fmla="*/ 256 w 640"/>
                <a:gd name="T29" fmla="*/ 929 h 1104"/>
                <a:gd name="T30" fmla="*/ 212 w 640"/>
                <a:gd name="T31" fmla="*/ 903 h 1104"/>
                <a:gd name="T32" fmla="*/ 194 w 640"/>
                <a:gd name="T33" fmla="*/ 886 h 1104"/>
                <a:gd name="T34" fmla="*/ 150 w 640"/>
                <a:gd name="T35" fmla="*/ 869 h 1104"/>
                <a:gd name="T36" fmla="*/ 141 w 640"/>
                <a:gd name="T37" fmla="*/ 861 h 1104"/>
                <a:gd name="T38" fmla="*/ 150 w 640"/>
                <a:gd name="T39" fmla="*/ 835 h 1104"/>
                <a:gd name="T40" fmla="*/ 159 w 640"/>
                <a:gd name="T41" fmla="*/ 793 h 1104"/>
                <a:gd name="T42" fmla="*/ 141 w 640"/>
                <a:gd name="T43" fmla="*/ 784 h 1104"/>
                <a:gd name="T44" fmla="*/ 124 w 640"/>
                <a:gd name="T45" fmla="*/ 741 h 1104"/>
                <a:gd name="T46" fmla="*/ 106 w 640"/>
                <a:gd name="T47" fmla="*/ 690 h 1104"/>
                <a:gd name="T48" fmla="*/ 88 w 640"/>
                <a:gd name="T49" fmla="*/ 656 h 1104"/>
                <a:gd name="T50" fmla="*/ 79 w 640"/>
                <a:gd name="T51" fmla="*/ 631 h 1104"/>
                <a:gd name="T52" fmla="*/ 88 w 640"/>
                <a:gd name="T53" fmla="*/ 622 h 1104"/>
                <a:gd name="T54" fmla="*/ 97 w 640"/>
                <a:gd name="T55" fmla="*/ 622 h 1104"/>
                <a:gd name="T56" fmla="*/ 97 w 640"/>
                <a:gd name="T57" fmla="*/ 579 h 1104"/>
                <a:gd name="T58" fmla="*/ 71 w 640"/>
                <a:gd name="T59" fmla="*/ 554 h 1104"/>
                <a:gd name="T60" fmla="*/ 71 w 640"/>
                <a:gd name="T61" fmla="*/ 528 h 1104"/>
                <a:gd name="T62" fmla="*/ 71 w 640"/>
                <a:gd name="T63" fmla="*/ 503 h 1104"/>
                <a:gd name="T64" fmla="*/ 88 w 640"/>
                <a:gd name="T65" fmla="*/ 486 h 1104"/>
                <a:gd name="T66" fmla="*/ 88 w 640"/>
                <a:gd name="T67" fmla="*/ 511 h 1104"/>
                <a:gd name="T68" fmla="*/ 106 w 640"/>
                <a:gd name="T69" fmla="*/ 528 h 1104"/>
                <a:gd name="T70" fmla="*/ 97 w 640"/>
                <a:gd name="T71" fmla="*/ 494 h 1104"/>
                <a:gd name="T72" fmla="*/ 88 w 640"/>
                <a:gd name="T73" fmla="*/ 469 h 1104"/>
                <a:gd name="T74" fmla="*/ 115 w 640"/>
                <a:gd name="T75" fmla="*/ 469 h 1104"/>
                <a:gd name="T76" fmla="*/ 132 w 640"/>
                <a:gd name="T77" fmla="*/ 460 h 1104"/>
                <a:gd name="T78" fmla="*/ 115 w 640"/>
                <a:gd name="T79" fmla="*/ 460 h 1104"/>
                <a:gd name="T80" fmla="*/ 88 w 640"/>
                <a:gd name="T81" fmla="*/ 452 h 1104"/>
                <a:gd name="T82" fmla="*/ 71 w 640"/>
                <a:gd name="T83" fmla="*/ 477 h 1104"/>
                <a:gd name="T84" fmla="*/ 62 w 640"/>
                <a:gd name="T85" fmla="*/ 469 h 1104"/>
                <a:gd name="T86" fmla="*/ 44 w 640"/>
                <a:gd name="T87" fmla="*/ 443 h 1104"/>
                <a:gd name="T88" fmla="*/ 53 w 640"/>
                <a:gd name="T89" fmla="*/ 426 h 1104"/>
                <a:gd name="T90" fmla="*/ 35 w 640"/>
                <a:gd name="T91" fmla="*/ 392 h 1104"/>
                <a:gd name="T92" fmla="*/ 26 w 640"/>
                <a:gd name="T93" fmla="*/ 366 h 1104"/>
                <a:gd name="T94" fmla="*/ 9 w 640"/>
                <a:gd name="T95" fmla="*/ 332 h 1104"/>
                <a:gd name="T96" fmla="*/ 18 w 640"/>
                <a:gd name="T97" fmla="*/ 298 h 1104"/>
                <a:gd name="T98" fmla="*/ 26 w 640"/>
                <a:gd name="T99" fmla="*/ 230 h 1104"/>
                <a:gd name="T100" fmla="*/ 18 w 640"/>
                <a:gd name="T101" fmla="*/ 205 h 1104"/>
                <a:gd name="T102" fmla="*/ 35 w 640"/>
                <a:gd name="T103" fmla="*/ 119 h 1104"/>
                <a:gd name="T104" fmla="*/ 62 w 640"/>
                <a:gd name="T105" fmla="*/ 60 h 1104"/>
                <a:gd name="T106" fmla="*/ 62 w 640"/>
                <a:gd name="T107" fmla="*/ 43 h 1104"/>
                <a:gd name="T108" fmla="*/ 62 w 640"/>
                <a:gd name="T109" fmla="*/ 26 h 1104"/>
                <a:gd name="T110" fmla="*/ 88 w 640"/>
                <a:gd name="T111" fmla="*/ 17 h 110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40"/>
                <a:gd name="T169" fmla="*/ 0 h 1104"/>
                <a:gd name="T170" fmla="*/ 640 w 640"/>
                <a:gd name="T171" fmla="*/ 1104 h 110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40" h="1104">
                  <a:moveTo>
                    <a:pt x="80" y="16"/>
                  </a:moveTo>
                  <a:lnTo>
                    <a:pt x="336" y="80"/>
                  </a:lnTo>
                  <a:lnTo>
                    <a:pt x="368" y="88"/>
                  </a:lnTo>
                  <a:lnTo>
                    <a:pt x="288" y="384"/>
                  </a:lnTo>
                  <a:lnTo>
                    <a:pt x="616" y="872"/>
                  </a:lnTo>
                  <a:lnTo>
                    <a:pt x="616" y="888"/>
                  </a:lnTo>
                  <a:lnTo>
                    <a:pt x="616" y="896"/>
                  </a:lnTo>
                  <a:lnTo>
                    <a:pt x="632" y="920"/>
                  </a:lnTo>
                  <a:lnTo>
                    <a:pt x="632" y="936"/>
                  </a:lnTo>
                  <a:lnTo>
                    <a:pt x="640" y="952"/>
                  </a:lnTo>
                  <a:lnTo>
                    <a:pt x="640" y="960"/>
                  </a:lnTo>
                  <a:lnTo>
                    <a:pt x="640" y="968"/>
                  </a:lnTo>
                  <a:lnTo>
                    <a:pt x="624" y="968"/>
                  </a:lnTo>
                  <a:lnTo>
                    <a:pt x="600" y="976"/>
                  </a:lnTo>
                  <a:lnTo>
                    <a:pt x="600" y="992"/>
                  </a:lnTo>
                  <a:lnTo>
                    <a:pt x="600" y="1000"/>
                  </a:lnTo>
                  <a:lnTo>
                    <a:pt x="600" y="1008"/>
                  </a:lnTo>
                  <a:lnTo>
                    <a:pt x="600" y="1024"/>
                  </a:lnTo>
                  <a:lnTo>
                    <a:pt x="592" y="1032"/>
                  </a:lnTo>
                  <a:lnTo>
                    <a:pt x="576" y="1040"/>
                  </a:lnTo>
                  <a:lnTo>
                    <a:pt x="576" y="1048"/>
                  </a:lnTo>
                  <a:lnTo>
                    <a:pt x="576" y="1056"/>
                  </a:lnTo>
                  <a:lnTo>
                    <a:pt x="576" y="1072"/>
                  </a:lnTo>
                  <a:lnTo>
                    <a:pt x="584" y="1080"/>
                  </a:lnTo>
                  <a:lnTo>
                    <a:pt x="584" y="1104"/>
                  </a:lnTo>
                  <a:lnTo>
                    <a:pt x="576" y="1104"/>
                  </a:lnTo>
                  <a:lnTo>
                    <a:pt x="568" y="1104"/>
                  </a:lnTo>
                  <a:lnTo>
                    <a:pt x="368" y="1080"/>
                  </a:lnTo>
                  <a:lnTo>
                    <a:pt x="360" y="1072"/>
                  </a:lnTo>
                  <a:lnTo>
                    <a:pt x="368" y="1072"/>
                  </a:lnTo>
                  <a:lnTo>
                    <a:pt x="368" y="1064"/>
                  </a:lnTo>
                  <a:lnTo>
                    <a:pt x="360" y="1064"/>
                  </a:lnTo>
                  <a:lnTo>
                    <a:pt x="352" y="1064"/>
                  </a:lnTo>
                  <a:lnTo>
                    <a:pt x="352" y="1048"/>
                  </a:lnTo>
                  <a:lnTo>
                    <a:pt x="360" y="1048"/>
                  </a:lnTo>
                  <a:lnTo>
                    <a:pt x="360" y="1040"/>
                  </a:lnTo>
                  <a:lnTo>
                    <a:pt x="360" y="1016"/>
                  </a:lnTo>
                  <a:lnTo>
                    <a:pt x="352" y="1000"/>
                  </a:lnTo>
                  <a:lnTo>
                    <a:pt x="344" y="992"/>
                  </a:lnTo>
                  <a:lnTo>
                    <a:pt x="328" y="968"/>
                  </a:lnTo>
                  <a:lnTo>
                    <a:pt x="312" y="944"/>
                  </a:lnTo>
                  <a:lnTo>
                    <a:pt x="304" y="936"/>
                  </a:lnTo>
                  <a:lnTo>
                    <a:pt x="296" y="936"/>
                  </a:lnTo>
                  <a:lnTo>
                    <a:pt x="296" y="944"/>
                  </a:lnTo>
                  <a:lnTo>
                    <a:pt x="288" y="936"/>
                  </a:lnTo>
                  <a:lnTo>
                    <a:pt x="288" y="928"/>
                  </a:lnTo>
                  <a:lnTo>
                    <a:pt x="288" y="920"/>
                  </a:lnTo>
                  <a:lnTo>
                    <a:pt x="288" y="912"/>
                  </a:lnTo>
                  <a:lnTo>
                    <a:pt x="280" y="904"/>
                  </a:lnTo>
                  <a:lnTo>
                    <a:pt x="264" y="904"/>
                  </a:lnTo>
                  <a:lnTo>
                    <a:pt x="256" y="904"/>
                  </a:lnTo>
                  <a:lnTo>
                    <a:pt x="248" y="896"/>
                  </a:lnTo>
                  <a:lnTo>
                    <a:pt x="232" y="880"/>
                  </a:lnTo>
                  <a:lnTo>
                    <a:pt x="232" y="872"/>
                  </a:lnTo>
                  <a:lnTo>
                    <a:pt x="224" y="856"/>
                  </a:lnTo>
                  <a:lnTo>
                    <a:pt x="208" y="848"/>
                  </a:lnTo>
                  <a:lnTo>
                    <a:pt x="200" y="848"/>
                  </a:lnTo>
                  <a:lnTo>
                    <a:pt x="192" y="848"/>
                  </a:lnTo>
                  <a:lnTo>
                    <a:pt x="192" y="840"/>
                  </a:lnTo>
                  <a:lnTo>
                    <a:pt x="184" y="840"/>
                  </a:lnTo>
                  <a:lnTo>
                    <a:pt x="176" y="832"/>
                  </a:lnTo>
                  <a:lnTo>
                    <a:pt x="160" y="824"/>
                  </a:lnTo>
                  <a:lnTo>
                    <a:pt x="144" y="824"/>
                  </a:lnTo>
                  <a:lnTo>
                    <a:pt x="136" y="824"/>
                  </a:lnTo>
                  <a:lnTo>
                    <a:pt x="136" y="816"/>
                  </a:lnTo>
                  <a:lnTo>
                    <a:pt x="128" y="816"/>
                  </a:lnTo>
                  <a:lnTo>
                    <a:pt x="128" y="808"/>
                  </a:lnTo>
                  <a:lnTo>
                    <a:pt x="136" y="800"/>
                  </a:lnTo>
                  <a:lnTo>
                    <a:pt x="136" y="792"/>
                  </a:lnTo>
                  <a:lnTo>
                    <a:pt x="136" y="784"/>
                  </a:lnTo>
                  <a:lnTo>
                    <a:pt x="136" y="768"/>
                  </a:lnTo>
                  <a:lnTo>
                    <a:pt x="144" y="760"/>
                  </a:lnTo>
                  <a:lnTo>
                    <a:pt x="144" y="744"/>
                  </a:lnTo>
                  <a:lnTo>
                    <a:pt x="136" y="744"/>
                  </a:lnTo>
                  <a:lnTo>
                    <a:pt x="128" y="736"/>
                  </a:lnTo>
                  <a:lnTo>
                    <a:pt x="136" y="728"/>
                  </a:lnTo>
                  <a:lnTo>
                    <a:pt x="136" y="712"/>
                  </a:lnTo>
                  <a:lnTo>
                    <a:pt x="128" y="712"/>
                  </a:lnTo>
                  <a:lnTo>
                    <a:pt x="112" y="696"/>
                  </a:lnTo>
                  <a:lnTo>
                    <a:pt x="104" y="688"/>
                  </a:lnTo>
                  <a:lnTo>
                    <a:pt x="104" y="672"/>
                  </a:lnTo>
                  <a:lnTo>
                    <a:pt x="96" y="656"/>
                  </a:lnTo>
                  <a:lnTo>
                    <a:pt x="96" y="648"/>
                  </a:lnTo>
                  <a:lnTo>
                    <a:pt x="88" y="640"/>
                  </a:lnTo>
                  <a:lnTo>
                    <a:pt x="96" y="640"/>
                  </a:lnTo>
                  <a:lnTo>
                    <a:pt x="96" y="632"/>
                  </a:lnTo>
                  <a:lnTo>
                    <a:pt x="80" y="616"/>
                  </a:lnTo>
                  <a:lnTo>
                    <a:pt x="72" y="616"/>
                  </a:lnTo>
                  <a:lnTo>
                    <a:pt x="72" y="608"/>
                  </a:lnTo>
                  <a:lnTo>
                    <a:pt x="80" y="608"/>
                  </a:lnTo>
                  <a:lnTo>
                    <a:pt x="72" y="592"/>
                  </a:lnTo>
                  <a:lnTo>
                    <a:pt x="80" y="584"/>
                  </a:lnTo>
                  <a:lnTo>
                    <a:pt x="80" y="576"/>
                  </a:lnTo>
                  <a:lnTo>
                    <a:pt x="80" y="584"/>
                  </a:lnTo>
                  <a:lnTo>
                    <a:pt x="88" y="584"/>
                  </a:lnTo>
                  <a:lnTo>
                    <a:pt x="96" y="568"/>
                  </a:lnTo>
                  <a:lnTo>
                    <a:pt x="96" y="544"/>
                  </a:lnTo>
                  <a:lnTo>
                    <a:pt x="88" y="544"/>
                  </a:lnTo>
                  <a:lnTo>
                    <a:pt x="80" y="544"/>
                  </a:lnTo>
                  <a:lnTo>
                    <a:pt x="64" y="520"/>
                  </a:lnTo>
                  <a:lnTo>
                    <a:pt x="64" y="512"/>
                  </a:lnTo>
                  <a:lnTo>
                    <a:pt x="64" y="504"/>
                  </a:lnTo>
                  <a:lnTo>
                    <a:pt x="64" y="496"/>
                  </a:lnTo>
                  <a:lnTo>
                    <a:pt x="64" y="488"/>
                  </a:lnTo>
                  <a:lnTo>
                    <a:pt x="64" y="480"/>
                  </a:lnTo>
                  <a:lnTo>
                    <a:pt x="64" y="472"/>
                  </a:lnTo>
                  <a:lnTo>
                    <a:pt x="64" y="456"/>
                  </a:lnTo>
                  <a:lnTo>
                    <a:pt x="72" y="456"/>
                  </a:lnTo>
                  <a:lnTo>
                    <a:pt x="80" y="456"/>
                  </a:lnTo>
                  <a:lnTo>
                    <a:pt x="80" y="464"/>
                  </a:lnTo>
                  <a:lnTo>
                    <a:pt x="72" y="464"/>
                  </a:lnTo>
                  <a:lnTo>
                    <a:pt x="72" y="472"/>
                  </a:lnTo>
                  <a:lnTo>
                    <a:pt x="80" y="480"/>
                  </a:lnTo>
                  <a:lnTo>
                    <a:pt x="80" y="488"/>
                  </a:lnTo>
                  <a:lnTo>
                    <a:pt x="96" y="496"/>
                  </a:lnTo>
                  <a:lnTo>
                    <a:pt x="96" y="488"/>
                  </a:lnTo>
                  <a:lnTo>
                    <a:pt x="88" y="480"/>
                  </a:lnTo>
                  <a:lnTo>
                    <a:pt x="88" y="472"/>
                  </a:lnTo>
                  <a:lnTo>
                    <a:pt x="88" y="464"/>
                  </a:lnTo>
                  <a:lnTo>
                    <a:pt x="88" y="456"/>
                  </a:lnTo>
                  <a:lnTo>
                    <a:pt x="80" y="448"/>
                  </a:lnTo>
                  <a:lnTo>
                    <a:pt x="80" y="440"/>
                  </a:lnTo>
                  <a:lnTo>
                    <a:pt x="88" y="440"/>
                  </a:lnTo>
                  <a:lnTo>
                    <a:pt x="96" y="432"/>
                  </a:lnTo>
                  <a:lnTo>
                    <a:pt x="104" y="440"/>
                  </a:lnTo>
                  <a:lnTo>
                    <a:pt x="120" y="440"/>
                  </a:lnTo>
                  <a:lnTo>
                    <a:pt x="128" y="440"/>
                  </a:lnTo>
                  <a:lnTo>
                    <a:pt x="120" y="432"/>
                  </a:lnTo>
                  <a:lnTo>
                    <a:pt x="112" y="432"/>
                  </a:lnTo>
                  <a:lnTo>
                    <a:pt x="104" y="432"/>
                  </a:lnTo>
                  <a:lnTo>
                    <a:pt x="96" y="432"/>
                  </a:lnTo>
                  <a:lnTo>
                    <a:pt x="96" y="424"/>
                  </a:lnTo>
                  <a:lnTo>
                    <a:pt x="88" y="416"/>
                  </a:lnTo>
                  <a:lnTo>
                    <a:pt x="80" y="424"/>
                  </a:lnTo>
                  <a:lnTo>
                    <a:pt x="72" y="432"/>
                  </a:lnTo>
                  <a:lnTo>
                    <a:pt x="72" y="448"/>
                  </a:lnTo>
                  <a:lnTo>
                    <a:pt x="64" y="448"/>
                  </a:lnTo>
                  <a:lnTo>
                    <a:pt x="64" y="440"/>
                  </a:lnTo>
                  <a:lnTo>
                    <a:pt x="56" y="440"/>
                  </a:lnTo>
                  <a:lnTo>
                    <a:pt x="56" y="432"/>
                  </a:lnTo>
                  <a:lnTo>
                    <a:pt x="48" y="416"/>
                  </a:lnTo>
                  <a:lnTo>
                    <a:pt x="40" y="424"/>
                  </a:lnTo>
                  <a:lnTo>
                    <a:pt x="40" y="416"/>
                  </a:lnTo>
                  <a:lnTo>
                    <a:pt x="40" y="408"/>
                  </a:lnTo>
                  <a:lnTo>
                    <a:pt x="48" y="408"/>
                  </a:lnTo>
                  <a:lnTo>
                    <a:pt x="48" y="400"/>
                  </a:lnTo>
                  <a:lnTo>
                    <a:pt x="40" y="392"/>
                  </a:lnTo>
                  <a:lnTo>
                    <a:pt x="40" y="376"/>
                  </a:lnTo>
                  <a:lnTo>
                    <a:pt x="32" y="368"/>
                  </a:lnTo>
                  <a:lnTo>
                    <a:pt x="24" y="352"/>
                  </a:lnTo>
                  <a:lnTo>
                    <a:pt x="24" y="344"/>
                  </a:lnTo>
                  <a:lnTo>
                    <a:pt x="24" y="336"/>
                  </a:lnTo>
                  <a:lnTo>
                    <a:pt x="16" y="328"/>
                  </a:lnTo>
                  <a:lnTo>
                    <a:pt x="8" y="320"/>
                  </a:lnTo>
                  <a:lnTo>
                    <a:pt x="8" y="312"/>
                  </a:lnTo>
                  <a:lnTo>
                    <a:pt x="16" y="304"/>
                  </a:lnTo>
                  <a:lnTo>
                    <a:pt x="16" y="296"/>
                  </a:lnTo>
                  <a:lnTo>
                    <a:pt x="16" y="280"/>
                  </a:lnTo>
                  <a:lnTo>
                    <a:pt x="16" y="264"/>
                  </a:lnTo>
                  <a:lnTo>
                    <a:pt x="16" y="256"/>
                  </a:lnTo>
                  <a:lnTo>
                    <a:pt x="24" y="248"/>
                  </a:lnTo>
                  <a:lnTo>
                    <a:pt x="24" y="216"/>
                  </a:lnTo>
                  <a:lnTo>
                    <a:pt x="16" y="200"/>
                  </a:lnTo>
                  <a:lnTo>
                    <a:pt x="16" y="192"/>
                  </a:lnTo>
                  <a:lnTo>
                    <a:pt x="8" y="192"/>
                  </a:lnTo>
                  <a:lnTo>
                    <a:pt x="0" y="176"/>
                  </a:lnTo>
                  <a:lnTo>
                    <a:pt x="0" y="152"/>
                  </a:lnTo>
                  <a:lnTo>
                    <a:pt x="16" y="128"/>
                  </a:lnTo>
                  <a:lnTo>
                    <a:pt x="32" y="112"/>
                  </a:lnTo>
                  <a:lnTo>
                    <a:pt x="40" y="104"/>
                  </a:lnTo>
                  <a:lnTo>
                    <a:pt x="40" y="96"/>
                  </a:lnTo>
                  <a:lnTo>
                    <a:pt x="40" y="88"/>
                  </a:lnTo>
                  <a:lnTo>
                    <a:pt x="48" y="80"/>
                  </a:lnTo>
                  <a:lnTo>
                    <a:pt x="56" y="56"/>
                  </a:lnTo>
                  <a:lnTo>
                    <a:pt x="56" y="48"/>
                  </a:lnTo>
                  <a:lnTo>
                    <a:pt x="56" y="40"/>
                  </a:lnTo>
                  <a:lnTo>
                    <a:pt x="56" y="32"/>
                  </a:lnTo>
                  <a:lnTo>
                    <a:pt x="56" y="24"/>
                  </a:lnTo>
                  <a:lnTo>
                    <a:pt x="64" y="16"/>
                  </a:lnTo>
                  <a:lnTo>
                    <a:pt x="64" y="8"/>
                  </a:lnTo>
                  <a:lnTo>
                    <a:pt x="64" y="0"/>
                  </a:lnTo>
                  <a:lnTo>
                    <a:pt x="80" y="16"/>
                  </a:lnTo>
                  <a:close/>
                </a:path>
              </a:pathLst>
            </a:custGeom>
            <a:solidFill>
              <a:srgbClr val="00FF00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Freeform 36"/>
            <p:cNvSpPr>
              <a:spLocks/>
            </p:cNvSpPr>
            <p:nvPr/>
          </p:nvSpPr>
          <p:spPr bwMode="auto">
            <a:xfrm>
              <a:off x="654" y="1648"/>
              <a:ext cx="564" cy="835"/>
            </a:xfrm>
            <a:custGeom>
              <a:avLst/>
              <a:gdLst>
                <a:gd name="T0" fmla="*/ 0 w 512"/>
                <a:gd name="T1" fmla="*/ 315 h 784"/>
                <a:gd name="T2" fmla="*/ 0 w 512"/>
                <a:gd name="T3" fmla="*/ 315 h 784"/>
                <a:gd name="T4" fmla="*/ 88 w 512"/>
                <a:gd name="T5" fmla="*/ 0 h 784"/>
                <a:gd name="T6" fmla="*/ 88 w 512"/>
                <a:gd name="T7" fmla="*/ 0 h 784"/>
                <a:gd name="T8" fmla="*/ 176 w 512"/>
                <a:gd name="T9" fmla="*/ 17 h 784"/>
                <a:gd name="T10" fmla="*/ 273 w 512"/>
                <a:gd name="T11" fmla="*/ 43 h 784"/>
                <a:gd name="T12" fmla="*/ 317 w 512"/>
                <a:gd name="T13" fmla="*/ 51 h 784"/>
                <a:gd name="T14" fmla="*/ 564 w 512"/>
                <a:gd name="T15" fmla="*/ 102 h 784"/>
                <a:gd name="T16" fmla="*/ 564 w 512"/>
                <a:gd name="T17" fmla="*/ 102 h 784"/>
                <a:gd name="T18" fmla="*/ 458 w 512"/>
                <a:gd name="T19" fmla="*/ 639 h 784"/>
                <a:gd name="T20" fmla="*/ 441 w 512"/>
                <a:gd name="T21" fmla="*/ 716 h 784"/>
                <a:gd name="T22" fmla="*/ 441 w 512"/>
                <a:gd name="T23" fmla="*/ 724 h 784"/>
                <a:gd name="T24" fmla="*/ 432 w 512"/>
                <a:gd name="T25" fmla="*/ 741 h 784"/>
                <a:gd name="T26" fmla="*/ 423 w 512"/>
                <a:gd name="T27" fmla="*/ 741 h 784"/>
                <a:gd name="T28" fmla="*/ 414 w 512"/>
                <a:gd name="T29" fmla="*/ 733 h 784"/>
                <a:gd name="T30" fmla="*/ 414 w 512"/>
                <a:gd name="T31" fmla="*/ 724 h 784"/>
                <a:gd name="T32" fmla="*/ 397 w 512"/>
                <a:gd name="T33" fmla="*/ 724 h 784"/>
                <a:gd name="T34" fmla="*/ 397 w 512"/>
                <a:gd name="T35" fmla="*/ 724 h 784"/>
                <a:gd name="T36" fmla="*/ 397 w 512"/>
                <a:gd name="T37" fmla="*/ 716 h 784"/>
                <a:gd name="T38" fmla="*/ 388 w 512"/>
                <a:gd name="T39" fmla="*/ 716 h 784"/>
                <a:gd name="T40" fmla="*/ 388 w 512"/>
                <a:gd name="T41" fmla="*/ 724 h 784"/>
                <a:gd name="T42" fmla="*/ 379 w 512"/>
                <a:gd name="T43" fmla="*/ 724 h 784"/>
                <a:gd name="T44" fmla="*/ 379 w 512"/>
                <a:gd name="T45" fmla="*/ 733 h 784"/>
                <a:gd name="T46" fmla="*/ 379 w 512"/>
                <a:gd name="T47" fmla="*/ 750 h 784"/>
                <a:gd name="T48" fmla="*/ 379 w 512"/>
                <a:gd name="T49" fmla="*/ 784 h 784"/>
                <a:gd name="T50" fmla="*/ 370 w 512"/>
                <a:gd name="T51" fmla="*/ 792 h 784"/>
                <a:gd name="T52" fmla="*/ 370 w 512"/>
                <a:gd name="T53" fmla="*/ 792 h 784"/>
                <a:gd name="T54" fmla="*/ 370 w 512"/>
                <a:gd name="T55" fmla="*/ 801 h 784"/>
                <a:gd name="T56" fmla="*/ 370 w 512"/>
                <a:gd name="T57" fmla="*/ 818 h 784"/>
                <a:gd name="T58" fmla="*/ 370 w 512"/>
                <a:gd name="T59" fmla="*/ 826 h 784"/>
                <a:gd name="T60" fmla="*/ 370 w 512"/>
                <a:gd name="T61" fmla="*/ 826 h 784"/>
                <a:gd name="T62" fmla="*/ 361 w 512"/>
                <a:gd name="T63" fmla="*/ 835 h 784"/>
                <a:gd name="T64" fmla="*/ 361 w 512"/>
                <a:gd name="T65" fmla="*/ 835 h 784"/>
                <a:gd name="T66" fmla="*/ 0 w 512"/>
                <a:gd name="T67" fmla="*/ 315 h 78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12"/>
                <a:gd name="T103" fmla="*/ 0 h 784"/>
                <a:gd name="T104" fmla="*/ 512 w 512"/>
                <a:gd name="T105" fmla="*/ 784 h 78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12" h="784">
                  <a:moveTo>
                    <a:pt x="0" y="296"/>
                  </a:moveTo>
                  <a:lnTo>
                    <a:pt x="0" y="296"/>
                  </a:lnTo>
                  <a:lnTo>
                    <a:pt x="80" y="0"/>
                  </a:lnTo>
                  <a:lnTo>
                    <a:pt x="160" y="16"/>
                  </a:lnTo>
                  <a:lnTo>
                    <a:pt x="248" y="40"/>
                  </a:lnTo>
                  <a:lnTo>
                    <a:pt x="288" y="48"/>
                  </a:lnTo>
                  <a:lnTo>
                    <a:pt x="512" y="96"/>
                  </a:lnTo>
                  <a:lnTo>
                    <a:pt x="416" y="600"/>
                  </a:lnTo>
                  <a:lnTo>
                    <a:pt x="400" y="672"/>
                  </a:lnTo>
                  <a:lnTo>
                    <a:pt x="400" y="680"/>
                  </a:lnTo>
                  <a:lnTo>
                    <a:pt x="392" y="696"/>
                  </a:lnTo>
                  <a:lnTo>
                    <a:pt x="384" y="696"/>
                  </a:lnTo>
                  <a:lnTo>
                    <a:pt x="376" y="688"/>
                  </a:lnTo>
                  <a:lnTo>
                    <a:pt x="376" y="680"/>
                  </a:lnTo>
                  <a:lnTo>
                    <a:pt x="360" y="680"/>
                  </a:lnTo>
                  <a:lnTo>
                    <a:pt x="360" y="672"/>
                  </a:lnTo>
                  <a:lnTo>
                    <a:pt x="352" y="672"/>
                  </a:lnTo>
                  <a:lnTo>
                    <a:pt x="352" y="680"/>
                  </a:lnTo>
                  <a:lnTo>
                    <a:pt x="344" y="680"/>
                  </a:lnTo>
                  <a:lnTo>
                    <a:pt x="344" y="688"/>
                  </a:lnTo>
                  <a:lnTo>
                    <a:pt x="344" y="704"/>
                  </a:lnTo>
                  <a:lnTo>
                    <a:pt x="344" y="736"/>
                  </a:lnTo>
                  <a:lnTo>
                    <a:pt x="336" y="744"/>
                  </a:lnTo>
                  <a:lnTo>
                    <a:pt x="336" y="752"/>
                  </a:lnTo>
                  <a:lnTo>
                    <a:pt x="336" y="768"/>
                  </a:lnTo>
                  <a:lnTo>
                    <a:pt x="336" y="776"/>
                  </a:lnTo>
                  <a:lnTo>
                    <a:pt x="328" y="784"/>
                  </a:lnTo>
                  <a:lnTo>
                    <a:pt x="0" y="296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Freeform 37"/>
            <p:cNvSpPr>
              <a:spLocks/>
            </p:cNvSpPr>
            <p:nvPr/>
          </p:nvSpPr>
          <p:spPr bwMode="auto">
            <a:xfrm>
              <a:off x="1113" y="1750"/>
              <a:ext cx="494" cy="606"/>
            </a:xfrm>
            <a:custGeom>
              <a:avLst/>
              <a:gdLst>
                <a:gd name="T0" fmla="*/ 494 w 448"/>
                <a:gd name="T1" fmla="*/ 171 h 568"/>
                <a:gd name="T2" fmla="*/ 494 w 448"/>
                <a:gd name="T3" fmla="*/ 171 h 568"/>
                <a:gd name="T4" fmla="*/ 326 w 448"/>
                <a:gd name="T5" fmla="*/ 145 h 568"/>
                <a:gd name="T6" fmla="*/ 326 w 448"/>
                <a:gd name="T7" fmla="*/ 145 h 568"/>
                <a:gd name="T8" fmla="*/ 344 w 448"/>
                <a:gd name="T9" fmla="*/ 43 h 568"/>
                <a:gd name="T10" fmla="*/ 344 w 448"/>
                <a:gd name="T11" fmla="*/ 43 h 568"/>
                <a:gd name="T12" fmla="*/ 106 w 448"/>
                <a:gd name="T13" fmla="*/ 0 h 568"/>
                <a:gd name="T14" fmla="*/ 106 w 448"/>
                <a:gd name="T15" fmla="*/ 0 h 568"/>
                <a:gd name="T16" fmla="*/ 0 w 448"/>
                <a:gd name="T17" fmla="*/ 538 h 568"/>
                <a:gd name="T18" fmla="*/ 0 w 448"/>
                <a:gd name="T19" fmla="*/ 538 h 568"/>
                <a:gd name="T20" fmla="*/ 432 w 448"/>
                <a:gd name="T21" fmla="*/ 606 h 568"/>
                <a:gd name="T22" fmla="*/ 432 w 448"/>
                <a:gd name="T23" fmla="*/ 606 h 568"/>
                <a:gd name="T24" fmla="*/ 494 w 448"/>
                <a:gd name="T25" fmla="*/ 171 h 5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48"/>
                <a:gd name="T40" fmla="*/ 0 h 568"/>
                <a:gd name="T41" fmla="*/ 448 w 448"/>
                <a:gd name="T42" fmla="*/ 568 h 5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48" h="568">
                  <a:moveTo>
                    <a:pt x="448" y="160"/>
                  </a:moveTo>
                  <a:lnTo>
                    <a:pt x="448" y="160"/>
                  </a:lnTo>
                  <a:lnTo>
                    <a:pt x="296" y="136"/>
                  </a:lnTo>
                  <a:lnTo>
                    <a:pt x="312" y="40"/>
                  </a:lnTo>
                  <a:lnTo>
                    <a:pt x="96" y="0"/>
                  </a:lnTo>
                  <a:lnTo>
                    <a:pt x="0" y="504"/>
                  </a:lnTo>
                  <a:lnTo>
                    <a:pt x="392" y="568"/>
                  </a:lnTo>
                  <a:lnTo>
                    <a:pt x="448" y="160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Freeform 38"/>
            <p:cNvSpPr>
              <a:spLocks/>
            </p:cNvSpPr>
            <p:nvPr/>
          </p:nvSpPr>
          <p:spPr bwMode="auto">
            <a:xfrm>
              <a:off x="945" y="2287"/>
              <a:ext cx="600" cy="673"/>
            </a:xfrm>
            <a:custGeom>
              <a:avLst/>
              <a:gdLst>
                <a:gd name="T0" fmla="*/ 35 w 544"/>
                <a:gd name="T1" fmla="*/ 443 h 632"/>
                <a:gd name="T2" fmla="*/ 35 w 544"/>
                <a:gd name="T3" fmla="*/ 417 h 632"/>
                <a:gd name="T4" fmla="*/ 26 w 544"/>
                <a:gd name="T5" fmla="*/ 409 h 632"/>
                <a:gd name="T6" fmla="*/ 26 w 544"/>
                <a:gd name="T7" fmla="*/ 392 h 632"/>
                <a:gd name="T8" fmla="*/ 26 w 544"/>
                <a:gd name="T9" fmla="*/ 383 h 632"/>
                <a:gd name="T10" fmla="*/ 26 w 544"/>
                <a:gd name="T11" fmla="*/ 375 h 632"/>
                <a:gd name="T12" fmla="*/ 53 w 544"/>
                <a:gd name="T13" fmla="*/ 358 h 632"/>
                <a:gd name="T14" fmla="*/ 53 w 544"/>
                <a:gd name="T15" fmla="*/ 332 h 632"/>
                <a:gd name="T16" fmla="*/ 53 w 544"/>
                <a:gd name="T17" fmla="*/ 315 h 632"/>
                <a:gd name="T18" fmla="*/ 97 w 544"/>
                <a:gd name="T19" fmla="*/ 298 h 632"/>
                <a:gd name="T20" fmla="*/ 97 w 544"/>
                <a:gd name="T21" fmla="*/ 290 h 632"/>
                <a:gd name="T22" fmla="*/ 97 w 544"/>
                <a:gd name="T23" fmla="*/ 281 h 632"/>
                <a:gd name="T24" fmla="*/ 88 w 544"/>
                <a:gd name="T25" fmla="*/ 264 h 632"/>
                <a:gd name="T26" fmla="*/ 88 w 544"/>
                <a:gd name="T27" fmla="*/ 247 h 632"/>
                <a:gd name="T28" fmla="*/ 71 w 544"/>
                <a:gd name="T29" fmla="*/ 213 h 632"/>
                <a:gd name="T30" fmla="*/ 71 w 544"/>
                <a:gd name="T31" fmla="*/ 196 h 632"/>
                <a:gd name="T32" fmla="*/ 79 w 544"/>
                <a:gd name="T33" fmla="*/ 187 h 632"/>
                <a:gd name="T34" fmla="*/ 79 w 544"/>
                <a:gd name="T35" fmla="*/ 162 h 632"/>
                <a:gd name="T36" fmla="*/ 79 w 544"/>
                <a:gd name="T37" fmla="*/ 153 h 632"/>
                <a:gd name="T38" fmla="*/ 88 w 544"/>
                <a:gd name="T39" fmla="*/ 111 h 632"/>
                <a:gd name="T40" fmla="*/ 88 w 544"/>
                <a:gd name="T41" fmla="*/ 85 h 632"/>
                <a:gd name="T42" fmla="*/ 97 w 544"/>
                <a:gd name="T43" fmla="*/ 77 h 632"/>
                <a:gd name="T44" fmla="*/ 106 w 544"/>
                <a:gd name="T45" fmla="*/ 77 h 632"/>
                <a:gd name="T46" fmla="*/ 124 w 544"/>
                <a:gd name="T47" fmla="*/ 85 h 632"/>
                <a:gd name="T48" fmla="*/ 132 w 544"/>
                <a:gd name="T49" fmla="*/ 102 h 632"/>
                <a:gd name="T50" fmla="*/ 150 w 544"/>
                <a:gd name="T51" fmla="*/ 85 h 632"/>
                <a:gd name="T52" fmla="*/ 168 w 544"/>
                <a:gd name="T53" fmla="*/ 0 h 632"/>
                <a:gd name="T54" fmla="*/ 600 w 544"/>
                <a:gd name="T55" fmla="*/ 68 h 632"/>
                <a:gd name="T56" fmla="*/ 512 w 544"/>
                <a:gd name="T57" fmla="*/ 673 h 632"/>
                <a:gd name="T58" fmla="*/ 326 w 544"/>
                <a:gd name="T59" fmla="*/ 647 h 632"/>
                <a:gd name="T60" fmla="*/ 0 w 544"/>
                <a:gd name="T61" fmla="*/ 469 h 632"/>
                <a:gd name="T62" fmla="*/ 18 w 544"/>
                <a:gd name="T63" fmla="*/ 443 h 632"/>
                <a:gd name="T64" fmla="*/ 26 w 544"/>
                <a:gd name="T65" fmla="*/ 443 h 6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44"/>
                <a:gd name="T100" fmla="*/ 0 h 632"/>
                <a:gd name="T101" fmla="*/ 544 w 544"/>
                <a:gd name="T102" fmla="*/ 632 h 6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44" h="632">
                  <a:moveTo>
                    <a:pt x="24" y="416"/>
                  </a:moveTo>
                  <a:lnTo>
                    <a:pt x="32" y="416"/>
                  </a:lnTo>
                  <a:lnTo>
                    <a:pt x="32" y="392"/>
                  </a:lnTo>
                  <a:lnTo>
                    <a:pt x="24" y="384"/>
                  </a:lnTo>
                  <a:lnTo>
                    <a:pt x="24" y="368"/>
                  </a:lnTo>
                  <a:lnTo>
                    <a:pt x="24" y="360"/>
                  </a:lnTo>
                  <a:lnTo>
                    <a:pt x="24" y="352"/>
                  </a:lnTo>
                  <a:lnTo>
                    <a:pt x="40" y="344"/>
                  </a:lnTo>
                  <a:lnTo>
                    <a:pt x="48" y="336"/>
                  </a:lnTo>
                  <a:lnTo>
                    <a:pt x="48" y="320"/>
                  </a:lnTo>
                  <a:lnTo>
                    <a:pt x="48" y="312"/>
                  </a:lnTo>
                  <a:lnTo>
                    <a:pt x="48" y="304"/>
                  </a:lnTo>
                  <a:lnTo>
                    <a:pt x="48" y="296"/>
                  </a:lnTo>
                  <a:lnTo>
                    <a:pt x="72" y="280"/>
                  </a:lnTo>
                  <a:lnTo>
                    <a:pt x="88" y="280"/>
                  </a:lnTo>
                  <a:lnTo>
                    <a:pt x="88" y="272"/>
                  </a:lnTo>
                  <a:lnTo>
                    <a:pt x="88" y="264"/>
                  </a:lnTo>
                  <a:lnTo>
                    <a:pt x="80" y="248"/>
                  </a:lnTo>
                  <a:lnTo>
                    <a:pt x="80" y="232"/>
                  </a:lnTo>
                  <a:lnTo>
                    <a:pt x="64" y="208"/>
                  </a:lnTo>
                  <a:lnTo>
                    <a:pt x="64" y="200"/>
                  </a:lnTo>
                  <a:lnTo>
                    <a:pt x="64" y="184"/>
                  </a:lnTo>
                  <a:lnTo>
                    <a:pt x="72" y="176"/>
                  </a:lnTo>
                  <a:lnTo>
                    <a:pt x="72" y="168"/>
                  </a:lnTo>
                  <a:lnTo>
                    <a:pt x="72" y="152"/>
                  </a:lnTo>
                  <a:lnTo>
                    <a:pt x="72" y="144"/>
                  </a:lnTo>
                  <a:lnTo>
                    <a:pt x="80" y="136"/>
                  </a:lnTo>
                  <a:lnTo>
                    <a:pt x="80" y="104"/>
                  </a:lnTo>
                  <a:lnTo>
                    <a:pt x="80" y="88"/>
                  </a:lnTo>
                  <a:lnTo>
                    <a:pt x="80" y="80"/>
                  </a:lnTo>
                  <a:lnTo>
                    <a:pt x="88" y="80"/>
                  </a:lnTo>
                  <a:lnTo>
                    <a:pt x="88" y="72"/>
                  </a:lnTo>
                  <a:lnTo>
                    <a:pt x="96" y="72"/>
                  </a:lnTo>
                  <a:lnTo>
                    <a:pt x="96" y="80"/>
                  </a:lnTo>
                  <a:lnTo>
                    <a:pt x="112" y="80"/>
                  </a:lnTo>
                  <a:lnTo>
                    <a:pt x="112" y="88"/>
                  </a:lnTo>
                  <a:lnTo>
                    <a:pt x="120" y="96"/>
                  </a:lnTo>
                  <a:lnTo>
                    <a:pt x="128" y="96"/>
                  </a:lnTo>
                  <a:lnTo>
                    <a:pt x="136" y="80"/>
                  </a:lnTo>
                  <a:lnTo>
                    <a:pt x="136" y="72"/>
                  </a:lnTo>
                  <a:lnTo>
                    <a:pt x="152" y="0"/>
                  </a:lnTo>
                  <a:lnTo>
                    <a:pt x="544" y="64"/>
                  </a:lnTo>
                  <a:lnTo>
                    <a:pt x="464" y="632"/>
                  </a:lnTo>
                  <a:lnTo>
                    <a:pt x="296" y="608"/>
                  </a:lnTo>
                  <a:lnTo>
                    <a:pt x="0" y="440"/>
                  </a:lnTo>
                  <a:lnTo>
                    <a:pt x="16" y="416"/>
                  </a:lnTo>
                  <a:lnTo>
                    <a:pt x="24" y="416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Freeform 39"/>
            <p:cNvSpPr>
              <a:spLocks/>
            </p:cNvSpPr>
            <p:nvPr/>
          </p:nvSpPr>
          <p:spPr bwMode="auto">
            <a:xfrm>
              <a:off x="971" y="966"/>
              <a:ext cx="530" cy="827"/>
            </a:xfrm>
            <a:custGeom>
              <a:avLst/>
              <a:gdLst>
                <a:gd name="T0" fmla="*/ 230 w 480"/>
                <a:gd name="T1" fmla="*/ 136 h 776"/>
                <a:gd name="T2" fmla="*/ 239 w 480"/>
                <a:gd name="T3" fmla="*/ 171 h 776"/>
                <a:gd name="T4" fmla="*/ 239 w 480"/>
                <a:gd name="T5" fmla="*/ 179 h 776"/>
                <a:gd name="T6" fmla="*/ 230 w 480"/>
                <a:gd name="T7" fmla="*/ 179 h 776"/>
                <a:gd name="T8" fmla="*/ 247 w 480"/>
                <a:gd name="T9" fmla="*/ 196 h 776"/>
                <a:gd name="T10" fmla="*/ 247 w 480"/>
                <a:gd name="T11" fmla="*/ 205 h 776"/>
                <a:gd name="T12" fmla="*/ 274 w 480"/>
                <a:gd name="T13" fmla="*/ 264 h 776"/>
                <a:gd name="T14" fmla="*/ 283 w 480"/>
                <a:gd name="T15" fmla="*/ 264 h 776"/>
                <a:gd name="T16" fmla="*/ 292 w 480"/>
                <a:gd name="T17" fmla="*/ 273 h 776"/>
                <a:gd name="T18" fmla="*/ 300 w 480"/>
                <a:gd name="T19" fmla="*/ 281 h 776"/>
                <a:gd name="T20" fmla="*/ 318 w 480"/>
                <a:gd name="T21" fmla="*/ 290 h 776"/>
                <a:gd name="T22" fmla="*/ 309 w 480"/>
                <a:gd name="T23" fmla="*/ 315 h 776"/>
                <a:gd name="T24" fmla="*/ 300 w 480"/>
                <a:gd name="T25" fmla="*/ 324 h 776"/>
                <a:gd name="T26" fmla="*/ 300 w 480"/>
                <a:gd name="T27" fmla="*/ 341 h 776"/>
                <a:gd name="T28" fmla="*/ 300 w 480"/>
                <a:gd name="T29" fmla="*/ 358 h 776"/>
                <a:gd name="T30" fmla="*/ 292 w 480"/>
                <a:gd name="T31" fmla="*/ 367 h 776"/>
                <a:gd name="T32" fmla="*/ 283 w 480"/>
                <a:gd name="T33" fmla="*/ 392 h 776"/>
                <a:gd name="T34" fmla="*/ 283 w 480"/>
                <a:gd name="T35" fmla="*/ 392 h 776"/>
                <a:gd name="T36" fmla="*/ 292 w 480"/>
                <a:gd name="T37" fmla="*/ 401 h 776"/>
                <a:gd name="T38" fmla="*/ 309 w 480"/>
                <a:gd name="T39" fmla="*/ 409 h 776"/>
                <a:gd name="T40" fmla="*/ 327 w 480"/>
                <a:gd name="T41" fmla="*/ 392 h 776"/>
                <a:gd name="T42" fmla="*/ 336 w 480"/>
                <a:gd name="T43" fmla="*/ 409 h 776"/>
                <a:gd name="T44" fmla="*/ 336 w 480"/>
                <a:gd name="T45" fmla="*/ 435 h 776"/>
                <a:gd name="T46" fmla="*/ 353 w 480"/>
                <a:gd name="T47" fmla="*/ 477 h 776"/>
                <a:gd name="T48" fmla="*/ 353 w 480"/>
                <a:gd name="T49" fmla="*/ 494 h 776"/>
                <a:gd name="T50" fmla="*/ 371 w 480"/>
                <a:gd name="T51" fmla="*/ 512 h 776"/>
                <a:gd name="T52" fmla="*/ 380 w 480"/>
                <a:gd name="T53" fmla="*/ 554 h 776"/>
                <a:gd name="T54" fmla="*/ 398 w 480"/>
                <a:gd name="T55" fmla="*/ 537 h 776"/>
                <a:gd name="T56" fmla="*/ 415 w 480"/>
                <a:gd name="T57" fmla="*/ 546 h 776"/>
                <a:gd name="T58" fmla="*/ 433 w 480"/>
                <a:gd name="T59" fmla="*/ 537 h 776"/>
                <a:gd name="T60" fmla="*/ 442 w 480"/>
                <a:gd name="T61" fmla="*/ 546 h 776"/>
                <a:gd name="T62" fmla="*/ 468 w 480"/>
                <a:gd name="T63" fmla="*/ 537 h 776"/>
                <a:gd name="T64" fmla="*/ 486 w 480"/>
                <a:gd name="T65" fmla="*/ 546 h 776"/>
                <a:gd name="T66" fmla="*/ 504 w 480"/>
                <a:gd name="T67" fmla="*/ 529 h 776"/>
                <a:gd name="T68" fmla="*/ 512 w 480"/>
                <a:gd name="T69" fmla="*/ 529 h 776"/>
                <a:gd name="T70" fmla="*/ 530 w 480"/>
                <a:gd name="T71" fmla="*/ 563 h 776"/>
                <a:gd name="T72" fmla="*/ 247 w 480"/>
                <a:gd name="T73" fmla="*/ 784 h 776"/>
                <a:gd name="T74" fmla="*/ 0 w 480"/>
                <a:gd name="T75" fmla="*/ 733 h 776"/>
                <a:gd name="T76" fmla="*/ 44 w 480"/>
                <a:gd name="T77" fmla="*/ 554 h 776"/>
                <a:gd name="T78" fmla="*/ 62 w 480"/>
                <a:gd name="T79" fmla="*/ 529 h 776"/>
                <a:gd name="T80" fmla="*/ 62 w 480"/>
                <a:gd name="T81" fmla="*/ 512 h 776"/>
                <a:gd name="T82" fmla="*/ 62 w 480"/>
                <a:gd name="T83" fmla="*/ 503 h 776"/>
                <a:gd name="T84" fmla="*/ 44 w 480"/>
                <a:gd name="T85" fmla="*/ 486 h 776"/>
                <a:gd name="T86" fmla="*/ 80 w 480"/>
                <a:gd name="T87" fmla="*/ 435 h 776"/>
                <a:gd name="T88" fmla="*/ 88 w 480"/>
                <a:gd name="T89" fmla="*/ 418 h 776"/>
                <a:gd name="T90" fmla="*/ 133 w 480"/>
                <a:gd name="T91" fmla="*/ 358 h 776"/>
                <a:gd name="T92" fmla="*/ 124 w 480"/>
                <a:gd name="T93" fmla="*/ 341 h 776"/>
                <a:gd name="T94" fmla="*/ 106 w 480"/>
                <a:gd name="T95" fmla="*/ 307 h 776"/>
                <a:gd name="T96" fmla="*/ 106 w 480"/>
                <a:gd name="T97" fmla="*/ 273 h 776"/>
                <a:gd name="T98" fmla="*/ 168 w 480"/>
                <a:gd name="T99" fmla="*/ 0 h 776"/>
                <a:gd name="T100" fmla="*/ 239 w 480"/>
                <a:gd name="T101" fmla="*/ 17 h 7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80"/>
                <a:gd name="T154" fmla="*/ 0 h 776"/>
                <a:gd name="T155" fmla="*/ 480 w 480"/>
                <a:gd name="T156" fmla="*/ 776 h 77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80" h="776">
                  <a:moveTo>
                    <a:pt x="200" y="112"/>
                  </a:moveTo>
                  <a:lnTo>
                    <a:pt x="200" y="112"/>
                  </a:lnTo>
                  <a:lnTo>
                    <a:pt x="208" y="128"/>
                  </a:lnTo>
                  <a:lnTo>
                    <a:pt x="216" y="152"/>
                  </a:lnTo>
                  <a:lnTo>
                    <a:pt x="216" y="160"/>
                  </a:lnTo>
                  <a:lnTo>
                    <a:pt x="208" y="160"/>
                  </a:lnTo>
                  <a:lnTo>
                    <a:pt x="216" y="168"/>
                  </a:lnTo>
                  <a:lnTo>
                    <a:pt x="208" y="168"/>
                  </a:lnTo>
                  <a:lnTo>
                    <a:pt x="208" y="176"/>
                  </a:lnTo>
                  <a:lnTo>
                    <a:pt x="224" y="184"/>
                  </a:lnTo>
                  <a:lnTo>
                    <a:pt x="224" y="192"/>
                  </a:lnTo>
                  <a:lnTo>
                    <a:pt x="240" y="192"/>
                  </a:lnTo>
                  <a:lnTo>
                    <a:pt x="248" y="232"/>
                  </a:lnTo>
                  <a:lnTo>
                    <a:pt x="248" y="248"/>
                  </a:lnTo>
                  <a:lnTo>
                    <a:pt x="256" y="248"/>
                  </a:lnTo>
                  <a:lnTo>
                    <a:pt x="256" y="256"/>
                  </a:lnTo>
                  <a:lnTo>
                    <a:pt x="264" y="256"/>
                  </a:lnTo>
                  <a:lnTo>
                    <a:pt x="272" y="264"/>
                  </a:lnTo>
                  <a:lnTo>
                    <a:pt x="288" y="264"/>
                  </a:lnTo>
                  <a:lnTo>
                    <a:pt x="288" y="272"/>
                  </a:lnTo>
                  <a:lnTo>
                    <a:pt x="280" y="288"/>
                  </a:lnTo>
                  <a:lnTo>
                    <a:pt x="280" y="296"/>
                  </a:lnTo>
                  <a:lnTo>
                    <a:pt x="272" y="304"/>
                  </a:lnTo>
                  <a:lnTo>
                    <a:pt x="272" y="312"/>
                  </a:lnTo>
                  <a:lnTo>
                    <a:pt x="272" y="320"/>
                  </a:lnTo>
                  <a:lnTo>
                    <a:pt x="264" y="328"/>
                  </a:lnTo>
                  <a:lnTo>
                    <a:pt x="272" y="336"/>
                  </a:lnTo>
                  <a:lnTo>
                    <a:pt x="264" y="344"/>
                  </a:lnTo>
                  <a:lnTo>
                    <a:pt x="256" y="344"/>
                  </a:lnTo>
                  <a:lnTo>
                    <a:pt x="256" y="360"/>
                  </a:lnTo>
                  <a:lnTo>
                    <a:pt x="256" y="368"/>
                  </a:lnTo>
                  <a:lnTo>
                    <a:pt x="256" y="376"/>
                  </a:lnTo>
                  <a:lnTo>
                    <a:pt x="264" y="376"/>
                  </a:lnTo>
                  <a:lnTo>
                    <a:pt x="264" y="384"/>
                  </a:lnTo>
                  <a:lnTo>
                    <a:pt x="280" y="384"/>
                  </a:lnTo>
                  <a:lnTo>
                    <a:pt x="296" y="368"/>
                  </a:lnTo>
                  <a:lnTo>
                    <a:pt x="304" y="368"/>
                  </a:lnTo>
                  <a:lnTo>
                    <a:pt x="304" y="384"/>
                  </a:lnTo>
                  <a:lnTo>
                    <a:pt x="304" y="392"/>
                  </a:lnTo>
                  <a:lnTo>
                    <a:pt x="304" y="408"/>
                  </a:lnTo>
                  <a:lnTo>
                    <a:pt x="312" y="424"/>
                  </a:lnTo>
                  <a:lnTo>
                    <a:pt x="320" y="440"/>
                  </a:lnTo>
                  <a:lnTo>
                    <a:pt x="320" y="448"/>
                  </a:lnTo>
                  <a:lnTo>
                    <a:pt x="312" y="448"/>
                  </a:lnTo>
                  <a:lnTo>
                    <a:pt x="312" y="456"/>
                  </a:lnTo>
                  <a:lnTo>
                    <a:pt x="320" y="464"/>
                  </a:lnTo>
                  <a:lnTo>
                    <a:pt x="328" y="464"/>
                  </a:lnTo>
                  <a:lnTo>
                    <a:pt x="336" y="480"/>
                  </a:lnTo>
                  <a:lnTo>
                    <a:pt x="336" y="488"/>
                  </a:lnTo>
                  <a:lnTo>
                    <a:pt x="344" y="512"/>
                  </a:lnTo>
                  <a:lnTo>
                    <a:pt x="344" y="520"/>
                  </a:lnTo>
                  <a:lnTo>
                    <a:pt x="352" y="520"/>
                  </a:lnTo>
                  <a:lnTo>
                    <a:pt x="352" y="512"/>
                  </a:lnTo>
                  <a:lnTo>
                    <a:pt x="360" y="504"/>
                  </a:lnTo>
                  <a:lnTo>
                    <a:pt x="368" y="504"/>
                  </a:lnTo>
                  <a:lnTo>
                    <a:pt x="376" y="512"/>
                  </a:lnTo>
                  <a:lnTo>
                    <a:pt x="384" y="512"/>
                  </a:lnTo>
                  <a:lnTo>
                    <a:pt x="392" y="504"/>
                  </a:lnTo>
                  <a:lnTo>
                    <a:pt x="400" y="504"/>
                  </a:lnTo>
                  <a:lnTo>
                    <a:pt x="400" y="512"/>
                  </a:lnTo>
                  <a:lnTo>
                    <a:pt x="408" y="512"/>
                  </a:lnTo>
                  <a:lnTo>
                    <a:pt x="424" y="504"/>
                  </a:lnTo>
                  <a:lnTo>
                    <a:pt x="432" y="512"/>
                  </a:lnTo>
                  <a:lnTo>
                    <a:pt x="440" y="512"/>
                  </a:lnTo>
                  <a:lnTo>
                    <a:pt x="448" y="512"/>
                  </a:lnTo>
                  <a:lnTo>
                    <a:pt x="456" y="496"/>
                  </a:lnTo>
                  <a:lnTo>
                    <a:pt x="464" y="496"/>
                  </a:lnTo>
                  <a:lnTo>
                    <a:pt x="472" y="512"/>
                  </a:lnTo>
                  <a:lnTo>
                    <a:pt x="480" y="528"/>
                  </a:lnTo>
                  <a:lnTo>
                    <a:pt x="440" y="776"/>
                  </a:lnTo>
                  <a:lnTo>
                    <a:pt x="224" y="736"/>
                  </a:lnTo>
                  <a:lnTo>
                    <a:pt x="176" y="728"/>
                  </a:lnTo>
                  <a:lnTo>
                    <a:pt x="72" y="704"/>
                  </a:lnTo>
                  <a:lnTo>
                    <a:pt x="0" y="688"/>
                  </a:lnTo>
                  <a:lnTo>
                    <a:pt x="40" y="536"/>
                  </a:lnTo>
                  <a:lnTo>
                    <a:pt x="40" y="520"/>
                  </a:lnTo>
                  <a:lnTo>
                    <a:pt x="56" y="496"/>
                  </a:lnTo>
                  <a:lnTo>
                    <a:pt x="56" y="488"/>
                  </a:lnTo>
                  <a:lnTo>
                    <a:pt x="56" y="480"/>
                  </a:lnTo>
                  <a:lnTo>
                    <a:pt x="56" y="472"/>
                  </a:lnTo>
                  <a:lnTo>
                    <a:pt x="40" y="464"/>
                  </a:lnTo>
                  <a:lnTo>
                    <a:pt x="40" y="456"/>
                  </a:lnTo>
                  <a:lnTo>
                    <a:pt x="48" y="448"/>
                  </a:lnTo>
                  <a:lnTo>
                    <a:pt x="48" y="432"/>
                  </a:lnTo>
                  <a:lnTo>
                    <a:pt x="72" y="408"/>
                  </a:lnTo>
                  <a:lnTo>
                    <a:pt x="80" y="400"/>
                  </a:lnTo>
                  <a:lnTo>
                    <a:pt x="80" y="392"/>
                  </a:lnTo>
                  <a:lnTo>
                    <a:pt x="120" y="344"/>
                  </a:lnTo>
                  <a:lnTo>
                    <a:pt x="120" y="336"/>
                  </a:lnTo>
                  <a:lnTo>
                    <a:pt x="120" y="328"/>
                  </a:lnTo>
                  <a:lnTo>
                    <a:pt x="112" y="320"/>
                  </a:lnTo>
                  <a:lnTo>
                    <a:pt x="96" y="296"/>
                  </a:lnTo>
                  <a:lnTo>
                    <a:pt x="96" y="288"/>
                  </a:lnTo>
                  <a:lnTo>
                    <a:pt x="104" y="280"/>
                  </a:lnTo>
                  <a:lnTo>
                    <a:pt x="104" y="272"/>
                  </a:lnTo>
                  <a:lnTo>
                    <a:pt x="96" y="256"/>
                  </a:lnTo>
                  <a:lnTo>
                    <a:pt x="104" y="248"/>
                  </a:lnTo>
                  <a:lnTo>
                    <a:pt x="152" y="0"/>
                  </a:lnTo>
                  <a:lnTo>
                    <a:pt x="216" y="16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Freeform 40"/>
            <p:cNvSpPr>
              <a:spLocks/>
            </p:cNvSpPr>
            <p:nvPr/>
          </p:nvSpPr>
          <p:spPr bwMode="auto">
            <a:xfrm>
              <a:off x="1440" y="1469"/>
              <a:ext cx="617" cy="495"/>
            </a:xfrm>
            <a:custGeom>
              <a:avLst/>
              <a:gdLst>
                <a:gd name="T0" fmla="*/ 159 w 560"/>
                <a:gd name="T1" fmla="*/ 452 h 464"/>
                <a:gd name="T2" fmla="*/ 35 w 560"/>
                <a:gd name="T3" fmla="*/ 435 h 464"/>
                <a:gd name="T4" fmla="*/ 0 w 560"/>
                <a:gd name="T5" fmla="*/ 427 h 464"/>
                <a:gd name="T6" fmla="*/ 0 w 560"/>
                <a:gd name="T7" fmla="*/ 427 h 464"/>
                <a:gd name="T8" fmla="*/ 18 w 560"/>
                <a:gd name="T9" fmla="*/ 324 h 464"/>
                <a:gd name="T10" fmla="*/ 62 w 560"/>
                <a:gd name="T11" fmla="*/ 60 h 464"/>
                <a:gd name="T12" fmla="*/ 71 w 560"/>
                <a:gd name="T13" fmla="*/ 0 h 464"/>
                <a:gd name="T14" fmla="*/ 71 w 560"/>
                <a:gd name="T15" fmla="*/ 0 h 464"/>
                <a:gd name="T16" fmla="*/ 159 w 560"/>
                <a:gd name="T17" fmla="*/ 17 h 464"/>
                <a:gd name="T18" fmla="*/ 379 w 560"/>
                <a:gd name="T19" fmla="*/ 43 h 464"/>
                <a:gd name="T20" fmla="*/ 617 w 560"/>
                <a:gd name="T21" fmla="*/ 68 h 464"/>
                <a:gd name="T22" fmla="*/ 617 w 560"/>
                <a:gd name="T23" fmla="*/ 68 h 464"/>
                <a:gd name="T24" fmla="*/ 599 w 560"/>
                <a:gd name="T25" fmla="*/ 282 h 464"/>
                <a:gd name="T26" fmla="*/ 573 w 560"/>
                <a:gd name="T27" fmla="*/ 495 h 464"/>
                <a:gd name="T28" fmla="*/ 573 w 560"/>
                <a:gd name="T29" fmla="*/ 495 h 464"/>
                <a:gd name="T30" fmla="*/ 529 w 560"/>
                <a:gd name="T31" fmla="*/ 495 h 464"/>
                <a:gd name="T32" fmla="*/ 379 w 560"/>
                <a:gd name="T33" fmla="*/ 478 h 464"/>
                <a:gd name="T34" fmla="*/ 176 w 560"/>
                <a:gd name="T35" fmla="*/ 452 h 464"/>
                <a:gd name="T36" fmla="*/ 159 w 560"/>
                <a:gd name="T37" fmla="*/ 452 h 4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60"/>
                <a:gd name="T58" fmla="*/ 0 h 464"/>
                <a:gd name="T59" fmla="*/ 560 w 560"/>
                <a:gd name="T60" fmla="*/ 464 h 46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60" h="464">
                  <a:moveTo>
                    <a:pt x="144" y="424"/>
                  </a:moveTo>
                  <a:lnTo>
                    <a:pt x="32" y="408"/>
                  </a:lnTo>
                  <a:lnTo>
                    <a:pt x="0" y="400"/>
                  </a:lnTo>
                  <a:lnTo>
                    <a:pt x="16" y="304"/>
                  </a:lnTo>
                  <a:lnTo>
                    <a:pt x="56" y="56"/>
                  </a:lnTo>
                  <a:lnTo>
                    <a:pt x="64" y="0"/>
                  </a:lnTo>
                  <a:lnTo>
                    <a:pt x="144" y="16"/>
                  </a:lnTo>
                  <a:lnTo>
                    <a:pt x="344" y="40"/>
                  </a:lnTo>
                  <a:lnTo>
                    <a:pt x="560" y="64"/>
                  </a:lnTo>
                  <a:lnTo>
                    <a:pt x="544" y="264"/>
                  </a:lnTo>
                  <a:lnTo>
                    <a:pt x="520" y="464"/>
                  </a:lnTo>
                  <a:lnTo>
                    <a:pt x="480" y="464"/>
                  </a:lnTo>
                  <a:lnTo>
                    <a:pt x="344" y="448"/>
                  </a:lnTo>
                  <a:lnTo>
                    <a:pt x="160" y="424"/>
                  </a:lnTo>
                  <a:lnTo>
                    <a:pt x="144" y="424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Freeform 41"/>
            <p:cNvSpPr>
              <a:spLocks/>
            </p:cNvSpPr>
            <p:nvPr/>
          </p:nvSpPr>
          <p:spPr bwMode="auto">
            <a:xfrm>
              <a:off x="1457" y="2356"/>
              <a:ext cx="618" cy="621"/>
            </a:xfrm>
            <a:custGeom>
              <a:avLst/>
              <a:gdLst>
                <a:gd name="T0" fmla="*/ 88 w 560"/>
                <a:gd name="T1" fmla="*/ 570 h 584"/>
                <a:gd name="T2" fmla="*/ 88 w 560"/>
                <a:gd name="T3" fmla="*/ 570 h 584"/>
                <a:gd name="T4" fmla="*/ 238 w 560"/>
                <a:gd name="T5" fmla="*/ 587 h 584"/>
                <a:gd name="T6" fmla="*/ 238 w 560"/>
                <a:gd name="T7" fmla="*/ 587 h 584"/>
                <a:gd name="T8" fmla="*/ 238 w 560"/>
                <a:gd name="T9" fmla="*/ 578 h 584"/>
                <a:gd name="T10" fmla="*/ 238 w 560"/>
                <a:gd name="T11" fmla="*/ 578 h 584"/>
                <a:gd name="T12" fmla="*/ 238 w 560"/>
                <a:gd name="T13" fmla="*/ 561 h 584"/>
                <a:gd name="T14" fmla="*/ 238 w 560"/>
                <a:gd name="T15" fmla="*/ 561 h 584"/>
                <a:gd name="T16" fmla="*/ 574 w 560"/>
                <a:gd name="T17" fmla="*/ 595 h 584"/>
                <a:gd name="T18" fmla="*/ 574 w 560"/>
                <a:gd name="T19" fmla="*/ 595 h 584"/>
                <a:gd name="T20" fmla="*/ 609 w 560"/>
                <a:gd name="T21" fmla="*/ 102 h 584"/>
                <a:gd name="T22" fmla="*/ 618 w 560"/>
                <a:gd name="T23" fmla="*/ 51 h 584"/>
                <a:gd name="T24" fmla="*/ 618 w 560"/>
                <a:gd name="T25" fmla="*/ 51 h 584"/>
                <a:gd name="T26" fmla="*/ 565 w 560"/>
                <a:gd name="T27" fmla="*/ 51 h 584"/>
                <a:gd name="T28" fmla="*/ 362 w 560"/>
                <a:gd name="T29" fmla="*/ 34 h 584"/>
                <a:gd name="T30" fmla="*/ 141 w 560"/>
                <a:gd name="T31" fmla="*/ 9 h 584"/>
                <a:gd name="T32" fmla="*/ 88 w 560"/>
                <a:gd name="T33" fmla="*/ 0 h 584"/>
                <a:gd name="T34" fmla="*/ 88 w 560"/>
                <a:gd name="T35" fmla="*/ 0 h 584"/>
                <a:gd name="T36" fmla="*/ 0 w 560"/>
                <a:gd name="T37" fmla="*/ 604 h 584"/>
                <a:gd name="T38" fmla="*/ 0 w 560"/>
                <a:gd name="T39" fmla="*/ 604 h 584"/>
                <a:gd name="T40" fmla="*/ 79 w 560"/>
                <a:gd name="T41" fmla="*/ 621 h 584"/>
                <a:gd name="T42" fmla="*/ 79 w 560"/>
                <a:gd name="T43" fmla="*/ 621 h 584"/>
                <a:gd name="T44" fmla="*/ 88 w 560"/>
                <a:gd name="T45" fmla="*/ 570 h 58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60"/>
                <a:gd name="T70" fmla="*/ 0 h 584"/>
                <a:gd name="T71" fmla="*/ 560 w 560"/>
                <a:gd name="T72" fmla="*/ 584 h 58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60" h="584">
                  <a:moveTo>
                    <a:pt x="80" y="536"/>
                  </a:moveTo>
                  <a:lnTo>
                    <a:pt x="80" y="536"/>
                  </a:lnTo>
                  <a:lnTo>
                    <a:pt x="216" y="552"/>
                  </a:lnTo>
                  <a:lnTo>
                    <a:pt x="216" y="544"/>
                  </a:lnTo>
                  <a:lnTo>
                    <a:pt x="216" y="528"/>
                  </a:lnTo>
                  <a:lnTo>
                    <a:pt x="520" y="560"/>
                  </a:lnTo>
                  <a:lnTo>
                    <a:pt x="552" y="96"/>
                  </a:lnTo>
                  <a:lnTo>
                    <a:pt x="560" y="48"/>
                  </a:lnTo>
                  <a:lnTo>
                    <a:pt x="512" y="48"/>
                  </a:lnTo>
                  <a:lnTo>
                    <a:pt x="328" y="32"/>
                  </a:lnTo>
                  <a:lnTo>
                    <a:pt x="128" y="8"/>
                  </a:lnTo>
                  <a:lnTo>
                    <a:pt x="80" y="0"/>
                  </a:lnTo>
                  <a:lnTo>
                    <a:pt x="0" y="568"/>
                  </a:lnTo>
                  <a:lnTo>
                    <a:pt x="72" y="584"/>
                  </a:lnTo>
                  <a:lnTo>
                    <a:pt x="80" y="536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Freeform 42"/>
            <p:cNvSpPr>
              <a:spLocks/>
            </p:cNvSpPr>
            <p:nvPr/>
          </p:nvSpPr>
          <p:spPr bwMode="auto">
            <a:xfrm>
              <a:off x="1192" y="983"/>
              <a:ext cx="901" cy="555"/>
            </a:xfrm>
            <a:custGeom>
              <a:avLst/>
              <a:gdLst>
                <a:gd name="T0" fmla="*/ 627 w 816"/>
                <a:gd name="T1" fmla="*/ 529 h 520"/>
                <a:gd name="T2" fmla="*/ 866 w 816"/>
                <a:gd name="T3" fmla="*/ 555 h 520"/>
                <a:gd name="T4" fmla="*/ 901 w 816"/>
                <a:gd name="T5" fmla="*/ 120 h 520"/>
                <a:gd name="T6" fmla="*/ 362 w 816"/>
                <a:gd name="T7" fmla="*/ 60 h 520"/>
                <a:gd name="T8" fmla="*/ 18 w 816"/>
                <a:gd name="T9" fmla="*/ 0 h 520"/>
                <a:gd name="T10" fmla="*/ 0 w 816"/>
                <a:gd name="T11" fmla="*/ 102 h 520"/>
                <a:gd name="T12" fmla="*/ 9 w 816"/>
                <a:gd name="T13" fmla="*/ 120 h 520"/>
                <a:gd name="T14" fmla="*/ 18 w 816"/>
                <a:gd name="T15" fmla="*/ 154 h 520"/>
                <a:gd name="T16" fmla="*/ 9 w 816"/>
                <a:gd name="T17" fmla="*/ 154 h 520"/>
                <a:gd name="T18" fmla="*/ 18 w 816"/>
                <a:gd name="T19" fmla="*/ 162 h 520"/>
                <a:gd name="T20" fmla="*/ 9 w 816"/>
                <a:gd name="T21" fmla="*/ 162 h 520"/>
                <a:gd name="T22" fmla="*/ 9 w 816"/>
                <a:gd name="T23" fmla="*/ 171 h 520"/>
                <a:gd name="T24" fmla="*/ 27 w 816"/>
                <a:gd name="T25" fmla="*/ 179 h 520"/>
                <a:gd name="T26" fmla="*/ 27 w 816"/>
                <a:gd name="T27" fmla="*/ 188 h 520"/>
                <a:gd name="T28" fmla="*/ 44 w 816"/>
                <a:gd name="T29" fmla="*/ 188 h 520"/>
                <a:gd name="T30" fmla="*/ 53 w 816"/>
                <a:gd name="T31" fmla="*/ 248 h 520"/>
                <a:gd name="T32" fmla="*/ 62 w 816"/>
                <a:gd name="T33" fmla="*/ 248 h 520"/>
                <a:gd name="T34" fmla="*/ 62 w 816"/>
                <a:gd name="T35" fmla="*/ 256 h 520"/>
                <a:gd name="T36" fmla="*/ 71 w 816"/>
                <a:gd name="T37" fmla="*/ 256 h 520"/>
                <a:gd name="T38" fmla="*/ 80 w 816"/>
                <a:gd name="T39" fmla="*/ 265 h 520"/>
                <a:gd name="T40" fmla="*/ 80 w 816"/>
                <a:gd name="T41" fmla="*/ 265 h 520"/>
                <a:gd name="T42" fmla="*/ 97 w 816"/>
                <a:gd name="T43" fmla="*/ 273 h 520"/>
                <a:gd name="T44" fmla="*/ 88 w 816"/>
                <a:gd name="T45" fmla="*/ 290 h 520"/>
                <a:gd name="T46" fmla="*/ 88 w 816"/>
                <a:gd name="T47" fmla="*/ 299 h 520"/>
                <a:gd name="T48" fmla="*/ 80 w 816"/>
                <a:gd name="T49" fmla="*/ 307 h 520"/>
                <a:gd name="T50" fmla="*/ 80 w 816"/>
                <a:gd name="T51" fmla="*/ 316 h 520"/>
                <a:gd name="T52" fmla="*/ 80 w 816"/>
                <a:gd name="T53" fmla="*/ 324 h 520"/>
                <a:gd name="T54" fmla="*/ 80 w 816"/>
                <a:gd name="T55" fmla="*/ 342 h 520"/>
                <a:gd name="T56" fmla="*/ 71 w 816"/>
                <a:gd name="T57" fmla="*/ 350 h 520"/>
                <a:gd name="T58" fmla="*/ 62 w 816"/>
                <a:gd name="T59" fmla="*/ 350 h 520"/>
                <a:gd name="T60" fmla="*/ 62 w 816"/>
                <a:gd name="T61" fmla="*/ 376 h 520"/>
                <a:gd name="T62" fmla="*/ 62 w 816"/>
                <a:gd name="T63" fmla="*/ 376 h 520"/>
                <a:gd name="T64" fmla="*/ 62 w 816"/>
                <a:gd name="T65" fmla="*/ 384 h 520"/>
                <a:gd name="T66" fmla="*/ 71 w 816"/>
                <a:gd name="T67" fmla="*/ 384 h 520"/>
                <a:gd name="T68" fmla="*/ 71 w 816"/>
                <a:gd name="T69" fmla="*/ 393 h 520"/>
                <a:gd name="T70" fmla="*/ 88 w 816"/>
                <a:gd name="T71" fmla="*/ 393 h 520"/>
                <a:gd name="T72" fmla="*/ 106 w 816"/>
                <a:gd name="T73" fmla="*/ 376 h 520"/>
                <a:gd name="T74" fmla="*/ 115 w 816"/>
                <a:gd name="T75" fmla="*/ 376 h 520"/>
                <a:gd name="T76" fmla="*/ 115 w 816"/>
                <a:gd name="T77" fmla="*/ 393 h 520"/>
                <a:gd name="T78" fmla="*/ 115 w 816"/>
                <a:gd name="T79" fmla="*/ 418 h 520"/>
                <a:gd name="T80" fmla="*/ 132 w 816"/>
                <a:gd name="T81" fmla="*/ 453 h 520"/>
                <a:gd name="T82" fmla="*/ 124 w 816"/>
                <a:gd name="T83" fmla="*/ 461 h 520"/>
                <a:gd name="T84" fmla="*/ 132 w 816"/>
                <a:gd name="T85" fmla="*/ 478 h 520"/>
                <a:gd name="T86" fmla="*/ 150 w 816"/>
                <a:gd name="T87" fmla="*/ 495 h 520"/>
                <a:gd name="T88" fmla="*/ 150 w 816"/>
                <a:gd name="T89" fmla="*/ 504 h 520"/>
                <a:gd name="T90" fmla="*/ 159 w 816"/>
                <a:gd name="T91" fmla="*/ 538 h 520"/>
                <a:gd name="T92" fmla="*/ 168 w 816"/>
                <a:gd name="T93" fmla="*/ 529 h 520"/>
                <a:gd name="T94" fmla="*/ 186 w 816"/>
                <a:gd name="T95" fmla="*/ 521 h 520"/>
                <a:gd name="T96" fmla="*/ 194 w 816"/>
                <a:gd name="T97" fmla="*/ 529 h 520"/>
                <a:gd name="T98" fmla="*/ 212 w 816"/>
                <a:gd name="T99" fmla="*/ 521 h 520"/>
                <a:gd name="T100" fmla="*/ 221 w 816"/>
                <a:gd name="T101" fmla="*/ 521 h 520"/>
                <a:gd name="T102" fmla="*/ 221 w 816"/>
                <a:gd name="T103" fmla="*/ 529 h 520"/>
                <a:gd name="T104" fmla="*/ 247 w 816"/>
                <a:gd name="T105" fmla="*/ 521 h 520"/>
                <a:gd name="T106" fmla="*/ 256 w 816"/>
                <a:gd name="T107" fmla="*/ 529 h 520"/>
                <a:gd name="T108" fmla="*/ 265 w 816"/>
                <a:gd name="T109" fmla="*/ 529 h 520"/>
                <a:gd name="T110" fmla="*/ 274 w 816"/>
                <a:gd name="T111" fmla="*/ 529 h 520"/>
                <a:gd name="T112" fmla="*/ 283 w 816"/>
                <a:gd name="T113" fmla="*/ 512 h 520"/>
                <a:gd name="T114" fmla="*/ 292 w 816"/>
                <a:gd name="T115" fmla="*/ 512 h 520"/>
                <a:gd name="T116" fmla="*/ 309 w 816"/>
                <a:gd name="T117" fmla="*/ 546 h 520"/>
                <a:gd name="T118" fmla="*/ 318 w 816"/>
                <a:gd name="T119" fmla="*/ 487 h 520"/>
                <a:gd name="T120" fmla="*/ 406 w 816"/>
                <a:gd name="T121" fmla="*/ 504 h 52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16"/>
                <a:gd name="T184" fmla="*/ 0 h 520"/>
                <a:gd name="T185" fmla="*/ 816 w 816"/>
                <a:gd name="T186" fmla="*/ 520 h 52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16" h="520">
                  <a:moveTo>
                    <a:pt x="368" y="472"/>
                  </a:moveTo>
                  <a:lnTo>
                    <a:pt x="568" y="496"/>
                  </a:lnTo>
                  <a:lnTo>
                    <a:pt x="784" y="520"/>
                  </a:lnTo>
                  <a:lnTo>
                    <a:pt x="816" y="112"/>
                  </a:lnTo>
                  <a:lnTo>
                    <a:pt x="696" y="112"/>
                  </a:lnTo>
                  <a:lnTo>
                    <a:pt x="328" y="56"/>
                  </a:lnTo>
                  <a:lnTo>
                    <a:pt x="88" y="16"/>
                  </a:lnTo>
                  <a:lnTo>
                    <a:pt x="16" y="0"/>
                  </a:lnTo>
                  <a:lnTo>
                    <a:pt x="0" y="96"/>
                  </a:lnTo>
                  <a:lnTo>
                    <a:pt x="8" y="112"/>
                  </a:lnTo>
                  <a:lnTo>
                    <a:pt x="16" y="136"/>
                  </a:lnTo>
                  <a:lnTo>
                    <a:pt x="16" y="144"/>
                  </a:lnTo>
                  <a:lnTo>
                    <a:pt x="8" y="144"/>
                  </a:lnTo>
                  <a:lnTo>
                    <a:pt x="16" y="152"/>
                  </a:lnTo>
                  <a:lnTo>
                    <a:pt x="8" y="152"/>
                  </a:lnTo>
                  <a:lnTo>
                    <a:pt x="8" y="160"/>
                  </a:lnTo>
                  <a:lnTo>
                    <a:pt x="24" y="168"/>
                  </a:lnTo>
                  <a:lnTo>
                    <a:pt x="24" y="176"/>
                  </a:lnTo>
                  <a:lnTo>
                    <a:pt x="40" y="176"/>
                  </a:lnTo>
                  <a:lnTo>
                    <a:pt x="48" y="216"/>
                  </a:lnTo>
                  <a:lnTo>
                    <a:pt x="48" y="232"/>
                  </a:lnTo>
                  <a:lnTo>
                    <a:pt x="56" y="232"/>
                  </a:lnTo>
                  <a:lnTo>
                    <a:pt x="56" y="240"/>
                  </a:lnTo>
                  <a:lnTo>
                    <a:pt x="64" y="240"/>
                  </a:lnTo>
                  <a:lnTo>
                    <a:pt x="72" y="248"/>
                  </a:lnTo>
                  <a:lnTo>
                    <a:pt x="88" y="248"/>
                  </a:lnTo>
                  <a:lnTo>
                    <a:pt x="88" y="256"/>
                  </a:lnTo>
                  <a:lnTo>
                    <a:pt x="80" y="272"/>
                  </a:lnTo>
                  <a:lnTo>
                    <a:pt x="80" y="280"/>
                  </a:lnTo>
                  <a:lnTo>
                    <a:pt x="72" y="288"/>
                  </a:lnTo>
                  <a:lnTo>
                    <a:pt x="72" y="296"/>
                  </a:lnTo>
                  <a:lnTo>
                    <a:pt x="72" y="304"/>
                  </a:lnTo>
                  <a:lnTo>
                    <a:pt x="64" y="312"/>
                  </a:lnTo>
                  <a:lnTo>
                    <a:pt x="72" y="320"/>
                  </a:lnTo>
                  <a:lnTo>
                    <a:pt x="64" y="328"/>
                  </a:lnTo>
                  <a:lnTo>
                    <a:pt x="56" y="328"/>
                  </a:lnTo>
                  <a:lnTo>
                    <a:pt x="56" y="344"/>
                  </a:lnTo>
                  <a:lnTo>
                    <a:pt x="56" y="352"/>
                  </a:lnTo>
                  <a:lnTo>
                    <a:pt x="56" y="360"/>
                  </a:lnTo>
                  <a:lnTo>
                    <a:pt x="64" y="360"/>
                  </a:lnTo>
                  <a:lnTo>
                    <a:pt x="64" y="368"/>
                  </a:lnTo>
                  <a:lnTo>
                    <a:pt x="80" y="368"/>
                  </a:lnTo>
                  <a:lnTo>
                    <a:pt x="96" y="352"/>
                  </a:lnTo>
                  <a:lnTo>
                    <a:pt x="104" y="352"/>
                  </a:lnTo>
                  <a:lnTo>
                    <a:pt x="104" y="368"/>
                  </a:lnTo>
                  <a:lnTo>
                    <a:pt x="104" y="376"/>
                  </a:lnTo>
                  <a:lnTo>
                    <a:pt x="104" y="392"/>
                  </a:lnTo>
                  <a:lnTo>
                    <a:pt x="112" y="408"/>
                  </a:lnTo>
                  <a:lnTo>
                    <a:pt x="120" y="424"/>
                  </a:lnTo>
                  <a:lnTo>
                    <a:pt x="120" y="432"/>
                  </a:lnTo>
                  <a:lnTo>
                    <a:pt x="112" y="432"/>
                  </a:lnTo>
                  <a:lnTo>
                    <a:pt x="112" y="440"/>
                  </a:lnTo>
                  <a:lnTo>
                    <a:pt x="120" y="448"/>
                  </a:lnTo>
                  <a:lnTo>
                    <a:pt x="128" y="448"/>
                  </a:lnTo>
                  <a:lnTo>
                    <a:pt x="136" y="464"/>
                  </a:lnTo>
                  <a:lnTo>
                    <a:pt x="136" y="472"/>
                  </a:lnTo>
                  <a:lnTo>
                    <a:pt x="144" y="496"/>
                  </a:lnTo>
                  <a:lnTo>
                    <a:pt x="144" y="504"/>
                  </a:lnTo>
                  <a:lnTo>
                    <a:pt x="152" y="504"/>
                  </a:lnTo>
                  <a:lnTo>
                    <a:pt x="152" y="496"/>
                  </a:lnTo>
                  <a:lnTo>
                    <a:pt x="160" y="488"/>
                  </a:lnTo>
                  <a:lnTo>
                    <a:pt x="168" y="488"/>
                  </a:lnTo>
                  <a:lnTo>
                    <a:pt x="176" y="496"/>
                  </a:lnTo>
                  <a:lnTo>
                    <a:pt x="184" y="496"/>
                  </a:lnTo>
                  <a:lnTo>
                    <a:pt x="192" y="488"/>
                  </a:lnTo>
                  <a:lnTo>
                    <a:pt x="200" y="488"/>
                  </a:lnTo>
                  <a:lnTo>
                    <a:pt x="200" y="496"/>
                  </a:lnTo>
                  <a:lnTo>
                    <a:pt x="208" y="496"/>
                  </a:lnTo>
                  <a:lnTo>
                    <a:pt x="224" y="488"/>
                  </a:lnTo>
                  <a:lnTo>
                    <a:pt x="232" y="496"/>
                  </a:lnTo>
                  <a:lnTo>
                    <a:pt x="240" y="496"/>
                  </a:lnTo>
                  <a:lnTo>
                    <a:pt x="248" y="496"/>
                  </a:lnTo>
                  <a:lnTo>
                    <a:pt x="256" y="480"/>
                  </a:lnTo>
                  <a:lnTo>
                    <a:pt x="264" y="480"/>
                  </a:lnTo>
                  <a:lnTo>
                    <a:pt x="272" y="496"/>
                  </a:lnTo>
                  <a:lnTo>
                    <a:pt x="280" y="512"/>
                  </a:lnTo>
                  <a:lnTo>
                    <a:pt x="288" y="456"/>
                  </a:lnTo>
                  <a:lnTo>
                    <a:pt x="368" y="472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Freeform 43"/>
            <p:cNvSpPr>
              <a:spLocks/>
            </p:cNvSpPr>
            <p:nvPr/>
          </p:nvSpPr>
          <p:spPr bwMode="auto">
            <a:xfrm>
              <a:off x="1545" y="1921"/>
              <a:ext cx="644" cy="494"/>
            </a:xfrm>
            <a:custGeom>
              <a:avLst/>
              <a:gdLst>
                <a:gd name="T0" fmla="*/ 476 w 584"/>
                <a:gd name="T1" fmla="*/ 485 h 464"/>
                <a:gd name="T2" fmla="*/ 273 w 584"/>
                <a:gd name="T3" fmla="*/ 468 h 464"/>
                <a:gd name="T4" fmla="*/ 53 w 584"/>
                <a:gd name="T5" fmla="*/ 443 h 464"/>
                <a:gd name="T6" fmla="*/ 0 w 584"/>
                <a:gd name="T7" fmla="*/ 434 h 464"/>
                <a:gd name="T8" fmla="*/ 0 w 584"/>
                <a:gd name="T9" fmla="*/ 434 h 464"/>
                <a:gd name="T10" fmla="*/ 62 w 584"/>
                <a:gd name="T11" fmla="*/ 0 h 464"/>
                <a:gd name="T12" fmla="*/ 62 w 584"/>
                <a:gd name="T13" fmla="*/ 0 h 464"/>
                <a:gd name="T14" fmla="*/ 273 w 584"/>
                <a:gd name="T15" fmla="*/ 26 h 464"/>
                <a:gd name="T16" fmla="*/ 423 w 584"/>
                <a:gd name="T17" fmla="*/ 43 h 464"/>
                <a:gd name="T18" fmla="*/ 468 w 584"/>
                <a:gd name="T19" fmla="*/ 43 h 464"/>
                <a:gd name="T20" fmla="*/ 468 w 584"/>
                <a:gd name="T21" fmla="*/ 43 h 464"/>
                <a:gd name="T22" fmla="*/ 644 w 584"/>
                <a:gd name="T23" fmla="*/ 60 h 464"/>
                <a:gd name="T24" fmla="*/ 644 w 584"/>
                <a:gd name="T25" fmla="*/ 60 h 464"/>
                <a:gd name="T26" fmla="*/ 635 w 584"/>
                <a:gd name="T27" fmla="*/ 162 h 464"/>
                <a:gd name="T28" fmla="*/ 609 w 584"/>
                <a:gd name="T29" fmla="*/ 494 h 464"/>
                <a:gd name="T30" fmla="*/ 609 w 584"/>
                <a:gd name="T31" fmla="*/ 494 h 464"/>
                <a:gd name="T32" fmla="*/ 529 w 584"/>
                <a:gd name="T33" fmla="*/ 485 h 464"/>
                <a:gd name="T34" fmla="*/ 476 w 584"/>
                <a:gd name="T35" fmla="*/ 485 h 46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4"/>
                <a:gd name="T55" fmla="*/ 0 h 464"/>
                <a:gd name="T56" fmla="*/ 584 w 584"/>
                <a:gd name="T57" fmla="*/ 464 h 46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4" h="464">
                  <a:moveTo>
                    <a:pt x="432" y="456"/>
                  </a:moveTo>
                  <a:lnTo>
                    <a:pt x="248" y="440"/>
                  </a:lnTo>
                  <a:lnTo>
                    <a:pt x="48" y="416"/>
                  </a:lnTo>
                  <a:lnTo>
                    <a:pt x="0" y="408"/>
                  </a:lnTo>
                  <a:lnTo>
                    <a:pt x="56" y="0"/>
                  </a:lnTo>
                  <a:lnTo>
                    <a:pt x="248" y="24"/>
                  </a:lnTo>
                  <a:lnTo>
                    <a:pt x="384" y="40"/>
                  </a:lnTo>
                  <a:lnTo>
                    <a:pt x="424" y="40"/>
                  </a:lnTo>
                  <a:lnTo>
                    <a:pt x="584" y="56"/>
                  </a:lnTo>
                  <a:lnTo>
                    <a:pt x="576" y="152"/>
                  </a:lnTo>
                  <a:lnTo>
                    <a:pt x="552" y="464"/>
                  </a:lnTo>
                  <a:lnTo>
                    <a:pt x="480" y="456"/>
                  </a:lnTo>
                  <a:lnTo>
                    <a:pt x="432" y="456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Freeform 44"/>
            <p:cNvSpPr>
              <a:spLocks/>
            </p:cNvSpPr>
            <p:nvPr/>
          </p:nvSpPr>
          <p:spPr bwMode="auto">
            <a:xfrm>
              <a:off x="2066" y="1103"/>
              <a:ext cx="584" cy="357"/>
            </a:xfrm>
            <a:custGeom>
              <a:avLst/>
              <a:gdLst>
                <a:gd name="T0" fmla="*/ 0 w 529"/>
                <a:gd name="T1" fmla="*/ 332 h 336"/>
                <a:gd name="T2" fmla="*/ 0 w 529"/>
                <a:gd name="T3" fmla="*/ 323 h 336"/>
                <a:gd name="T4" fmla="*/ 0 w 529"/>
                <a:gd name="T5" fmla="*/ 306 h 336"/>
                <a:gd name="T6" fmla="*/ 18 w 529"/>
                <a:gd name="T7" fmla="*/ 102 h 336"/>
                <a:gd name="T8" fmla="*/ 26 w 529"/>
                <a:gd name="T9" fmla="*/ 0 h 336"/>
                <a:gd name="T10" fmla="*/ 26 w 529"/>
                <a:gd name="T11" fmla="*/ 9 h 336"/>
                <a:gd name="T12" fmla="*/ 35 w 529"/>
                <a:gd name="T13" fmla="*/ 9 h 336"/>
                <a:gd name="T14" fmla="*/ 309 w 529"/>
                <a:gd name="T15" fmla="*/ 17 h 336"/>
                <a:gd name="T16" fmla="*/ 487 w 529"/>
                <a:gd name="T17" fmla="*/ 25 h 336"/>
                <a:gd name="T18" fmla="*/ 522 w 529"/>
                <a:gd name="T19" fmla="*/ 25 h 336"/>
                <a:gd name="T20" fmla="*/ 531 w 529"/>
                <a:gd name="T21" fmla="*/ 25 h 336"/>
                <a:gd name="T22" fmla="*/ 531 w 529"/>
                <a:gd name="T23" fmla="*/ 25 h 336"/>
                <a:gd name="T24" fmla="*/ 540 w 529"/>
                <a:gd name="T25" fmla="*/ 59 h 336"/>
                <a:gd name="T26" fmla="*/ 540 w 529"/>
                <a:gd name="T27" fmla="*/ 59 h 336"/>
                <a:gd name="T28" fmla="*/ 540 w 529"/>
                <a:gd name="T29" fmla="*/ 77 h 336"/>
                <a:gd name="T30" fmla="*/ 540 w 529"/>
                <a:gd name="T31" fmla="*/ 119 h 336"/>
                <a:gd name="T32" fmla="*/ 540 w 529"/>
                <a:gd name="T33" fmla="*/ 145 h 336"/>
                <a:gd name="T34" fmla="*/ 549 w 529"/>
                <a:gd name="T35" fmla="*/ 153 h 336"/>
                <a:gd name="T36" fmla="*/ 549 w 529"/>
                <a:gd name="T37" fmla="*/ 153 h 336"/>
                <a:gd name="T38" fmla="*/ 558 w 529"/>
                <a:gd name="T39" fmla="*/ 162 h 336"/>
                <a:gd name="T40" fmla="*/ 558 w 529"/>
                <a:gd name="T41" fmla="*/ 195 h 336"/>
                <a:gd name="T42" fmla="*/ 558 w 529"/>
                <a:gd name="T43" fmla="*/ 212 h 336"/>
                <a:gd name="T44" fmla="*/ 558 w 529"/>
                <a:gd name="T45" fmla="*/ 229 h 336"/>
                <a:gd name="T46" fmla="*/ 558 w 529"/>
                <a:gd name="T47" fmla="*/ 238 h 336"/>
                <a:gd name="T48" fmla="*/ 558 w 529"/>
                <a:gd name="T49" fmla="*/ 238 h 336"/>
                <a:gd name="T50" fmla="*/ 566 w 529"/>
                <a:gd name="T51" fmla="*/ 255 h 336"/>
                <a:gd name="T52" fmla="*/ 566 w 529"/>
                <a:gd name="T53" fmla="*/ 255 h 336"/>
                <a:gd name="T54" fmla="*/ 566 w 529"/>
                <a:gd name="T55" fmla="*/ 272 h 336"/>
                <a:gd name="T56" fmla="*/ 566 w 529"/>
                <a:gd name="T57" fmla="*/ 298 h 336"/>
                <a:gd name="T58" fmla="*/ 566 w 529"/>
                <a:gd name="T59" fmla="*/ 298 h 336"/>
                <a:gd name="T60" fmla="*/ 575 w 529"/>
                <a:gd name="T61" fmla="*/ 306 h 336"/>
                <a:gd name="T62" fmla="*/ 584 w 529"/>
                <a:gd name="T63" fmla="*/ 323 h 336"/>
                <a:gd name="T64" fmla="*/ 584 w 529"/>
                <a:gd name="T65" fmla="*/ 323 h 336"/>
                <a:gd name="T66" fmla="*/ 584 w 529"/>
                <a:gd name="T67" fmla="*/ 349 h 336"/>
                <a:gd name="T68" fmla="*/ 584 w 529"/>
                <a:gd name="T69" fmla="*/ 357 h 336"/>
                <a:gd name="T70" fmla="*/ 558 w 529"/>
                <a:gd name="T71" fmla="*/ 357 h 336"/>
                <a:gd name="T72" fmla="*/ 327 w 529"/>
                <a:gd name="T73" fmla="*/ 349 h 336"/>
                <a:gd name="T74" fmla="*/ 18 w 529"/>
                <a:gd name="T75" fmla="*/ 332 h 336"/>
                <a:gd name="T76" fmla="*/ 0 w 529"/>
                <a:gd name="T77" fmla="*/ 332 h 3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29"/>
                <a:gd name="T118" fmla="*/ 0 h 336"/>
                <a:gd name="T119" fmla="*/ 529 w 529"/>
                <a:gd name="T120" fmla="*/ 336 h 3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29" h="336">
                  <a:moveTo>
                    <a:pt x="0" y="312"/>
                  </a:moveTo>
                  <a:lnTo>
                    <a:pt x="0" y="304"/>
                  </a:lnTo>
                  <a:lnTo>
                    <a:pt x="0" y="288"/>
                  </a:lnTo>
                  <a:lnTo>
                    <a:pt x="16" y="96"/>
                  </a:lnTo>
                  <a:lnTo>
                    <a:pt x="24" y="0"/>
                  </a:lnTo>
                  <a:lnTo>
                    <a:pt x="24" y="8"/>
                  </a:lnTo>
                  <a:lnTo>
                    <a:pt x="32" y="8"/>
                  </a:lnTo>
                  <a:lnTo>
                    <a:pt x="280" y="16"/>
                  </a:lnTo>
                  <a:lnTo>
                    <a:pt x="441" y="24"/>
                  </a:lnTo>
                  <a:lnTo>
                    <a:pt x="473" y="24"/>
                  </a:lnTo>
                  <a:lnTo>
                    <a:pt x="481" y="24"/>
                  </a:lnTo>
                  <a:lnTo>
                    <a:pt x="489" y="56"/>
                  </a:lnTo>
                  <a:lnTo>
                    <a:pt x="489" y="72"/>
                  </a:lnTo>
                  <a:lnTo>
                    <a:pt x="489" y="112"/>
                  </a:lnTo>
                  <a:lnTo>
                    <a:pt x="489" y="136"/>
                  </a:lnTo>
                  <a:lnTo>
                    <a:pt x="497" y="144"/>
                  </a:lnTo>
                  <a:lnTo>
                    <a:pt x="505" y="152"/>
                  </a:lnTo>
                  <a:lnTo>
                    <a:pt x="505" y="184"/>
                  </a:lnTo>
                  <a:lnTo>
                    <a:pt x="505" y="200"/>
                  </a:lnTo>
                  <a:lnTo>
                    <a:pt x="505" y="216"/>
                  </a:lnTo>
                  <a:lnTo>
                    <a:pt x="505" y="224"/>
                  </a:lnTo>
                  <a:lnTo>
                    <a:pt x="513" y="240"/>
                  </a:lnTo>
                  <a:lnTo>
                    <a:pt x="513" y="256"/>
                  </a:lnTo>
                  <a:lnTo>
                    <a:pt x="513" y="280"/>
                  </a:lnTo>
                  <a:lnTo>
                    <a:pt x="521" y="288"/>
                  </a:lnTo>
                  <a:lnTo>
                    <a:pt x="529" y="304"/>
                  </a:lnTo>
                  <a:lnTo>
                    <a:pt x="529" y="328"/>
                  </a:lnTo>
                  <a:lnTo>
                    <a:pt x="529" y="336"/>
                  </a:lnTo>
                  <a:lnTo>
                    <a:pt x="505" y="336"/>
                  </a:lnTo>
                  <a:lnTo>
                    <a:pt x="296" y="328"/>
                  </a:lnTo>
                  <a:lnTo>
                    <a:pt x="16" y="312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Freeform 45"/>
            <p:cNvSpPr>
              <a:spLocks/>
            </p:cNvSpPr>
            <p:nvPr/>
          </p:nvSpPr>
          <p:spPr bwMode="auto">
            <a:xfrm>
              <a:off x="2040" y="1435"/>
              <a:ext cx="618" cy="409"/>
            </a:xfrm>
            <a:custGeom>
              <a:avLst/>
              <a:gdLst>
                <a:gd name="T0" fmla="*/ 476 w 561"/>
                <a:gd name="T1" fmla="*/ 358 h 384"/>
                <a:gd name="T2" fmla="*/ 485 w 561"/>
                <a:gd name="T3" fmla="*/ 366 h 384"/>
                <a:gd name="T4" fmla="*/ 502 w 561"/>
                <a:gd name="T5" fmla="*/ 349 h 384"/>
                <a:gd name="T6" fmla="*/ 547 w 561"/>
                <a:gd name="T7" fmla="*/ 349 h 384"/>
                <a:gd name="T8" fmla="*/ 556 w 561"/>
                <a:gd name="T9" fmla="*/ 358 h 384"/>
                <a:gd name="T10" fmla="*/ 565 w 561"/>
                <a:gd name="T11" fmla="*/ 366 h 384"/>
                <a:gd name="T12" fmla="*/ 583 w 561"/>
                <a:gd name="T13" fmla="*/ 366 h 384"/>
                <a:gd name="T14" fmla="*/ 609 w 561"/>
                <a:gd name="T15" fmla="*/ 400 h 384"/>
                <a:gd name="T16" fmla="*/ 618 w 561"/>
                <a:gd name="T17" fmla="*/ 409 h 384"/>
                <a:gd name="T18" fmla="*/ 618 w 561"/>
                <a:gd name="T19" fmla="*/ 400 h 384"/>
                <a:gd name="T20" fmla="*/ 609 w 561"/>
                <a:gd name="T21" fmla="*/ 383 h 384"/>
                <a:gd name="T22" fmla="*/ 600 w 561"/>
                <a:gd name="T23" fmla="*/ 366 h 384"/>
                <a:gd name="T24" fmla="*/ 618 w 561"/>
                <a:gd name="T25" fmla="*/ 315 h 384"/>
                <a:gd name="T26" fmla="*/ 600 w 561"/>
                <a:gd name="T27" fmla="*/ 315 h 384"/>
                <a:gd name="T28" fmla="*/ 600 w 561"/>
                <a:gd name="T29" fmla="*/ 307 h 384"/>
                <a:gd name="T30" fmla="*/ 609 w 561"/>
                <a:gd name="T31" fmla="*/ 307 h 384"/>
                <a:gd name="T32" fmla="*/ 600 w 561"/>
                <a:gd name="T33" fmla="*/ 290 h 384"/>
                <a:gd name="T34" fmla="*/ 600 w 561"/>
                <a:gd name="T35" fmla="*/ 281 h 384"/>
                <a:gd name="T36" fmla="*/ 618 w 561"/>
                <a:gd name="T37" fmla="*/ 281 h 384"/>
                <a:gd name="T38" fmla="*/ 618 w 561"/>
                <a:gd name="T39" fmla="*/ 85 h 384"/>
                <a:gd name="T40" fmla="*/ 592 w 561"/>
                <a:gd name="T41" fmla="*/ 68 h 384"/>
                <a:gd name="T42" fmla="*/ 583 w 561"/>
                <a:gd name="T43" fmla="*/ 51 h 384"/>
                <a:gd name="T44" fmla="*/ 592 w 561"/>
                <a:gd name="T45" fmla="*/ 43 h 384"/>
                <a:gd name="T46" fmla="*/ 609 w 561"/>
                <a:gd name="T47" fmla="*/ 26 h 384"/>
                <a:gd name="T48" fmla="*/ 609 w 561"/>
                <a:gd name="T49" fmla="*/ 17 h 384"/>
                <a:gd name="T50" fmla="*/ 583 w 561"/>
                <a:gd name="T51" fmla="*/ 26 h 384"/>
                <a:gd name="T52" fmla="*/ 44 w 561"/>
                <a:gd name="T53" fmla="*/ 0 h 384"/>
                <a:gd name="T54" fmla="*/ 26 w 561"/>
                <a:gd name="T55" fmla="*/ 0 h 384"/>
                <a:gd name="T56" fmla="*/ 18 w 561"/>
                <a:gd name="T57" fmla="*/ 102 h 384"/>
                <a:gd name="T58" fmla="*/ 0 w 561"/>
                <a:gd name="T59" fmla="*/ 315 h 384"/>
                <a:gd name="T60" fmla="*/ 229 w 561"/>
                <a:gd name="T61" fmla="*/ 324 h 384"/>
                <a:gd name="T62" fmla="*/ 441 w 561"/>
                <a:gd name="T63" fmla="*/ 332 h 3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61"/>
                <a:gd name="T97" fmla="*/ 0 h 384"/>
                <a:gd name="T98" fmla="*/ 561 w 561"/>
                <a:gd name="T99" fmla="*/ 384 h 38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61" h="384">
                  <a:moveTo>
                    <a:pt x="400" y="312"/>
                  </a:moveTo>
                  <a:lnTo>
                    <a:pt x="432" y="336"/>
                  </a:lnTo>
                  <a:lnTo>
                    <a:pt x="440" y="344"/>
                  </a:lnTo>
                  <a:lnTo>
                    <a:pt x="448" y="336"/>
                  </a:lnTo>
                  <a:lnTo>
                    <a:pt x="456" y="328"/>
                  </a:lnTo>
                  <a:lnTo>
                    <a:pt x="497" y="328"/>
                  </a:lnTo>
                  <a:lnTo>
                    <a:pt x="505" y="336"/>
                  </a:lnTo>
                  <a:lnTo>
                    <a:pt x="513" y="344"/>
                  </a:lnTo>
                  <a:lnTo>
                    <a:pt x="521" y="344"/>
                  </a:lnTo>
                  <a:lnTo>
                    <a:pt x="529" y="344"/>
                  </a:lnTo>
                  <a:lnTo>
                    <a:pt x="545" y="360"/>
                  </a:lnTo>
                  <a:lnTo>
                    <a:pt x="553" y="376"/>
                  </a:lnTo>
                  <a:lnTo>
                    <a:pt x="553" y="384"/>
                  </a:lnTo>
                  <a:lnTo>
                    <a:pt x="561" y="384"/>
                  </a:lnTo>
                  <a:lnTo>
                    <a:pt x="561" y="376"/>
                  </a:lnTo>
                  <a:lnTo>
                    <a:pt x="553" y="360"/>
                  </a:lnTo>
                  <a:lnTo>
                    <a:pt x="545" y="344"/>
                  </a:lnTo>
                  <a:lnTo>
                    <a:pt x="545" y="336"/>
                  </a:lnTo>
                  <a:lnTo>
                    <a:pt x="561" y="296"/>
                  </a:lnTo>
                  <a:lnTo>
                    <a:pt x="545" y="296"/>
                  </a:lnTo>
                  <a:lnTo>
                    <a:pt x="545" y="288"/>
                  </a:lnTo>
                  <a:lnTo>
                    <a:pt x="553" y="288"/>
                  </a:lnTo>
                  <a:lnTo>
                    <a:pt x="553" y="280"/>
                  </a:lnTo>
                  <a:lnTo>
                    <a:pt x="545" y="272"/>
                  </a:lnTo>
                  <a:lnTo>
                    <a:pt x="545" y="264"/>
                  </a:lnTo>
                  <a:lnTo>
                    <a:pt x="561" y="264"/>
                  </a:lnTo>
                  <a:lnTo>
                    <a:pt x="561" y="80"/>
                  </a:lnTo>
                  <a:lnTo>
                    <a:pt x="553" y="80"/>
                  </a:lnTo>
                  <a:lnTo>
                    <a:pt x="537" y="64"/>
                  </a:lnTo>
                  <a:lnTo>
                    <a:pt x="529" y="56"/>
                  </a:lnTo>
                  <a:lnTo>
                    <a:pt x="529" y="48"/>
                  </a:lnTo>
                  <a:lnTo>
                    <a:pt x="537" y="48"/>
                  </a:lnTo>
                  <a:lnTo>
                    <a:pt x="537" y="40"/>
                  </a:lnTo>
                  <a:lnTo>
                    <a:pt x="553" y="24"/>
                  </a:lnTo>
                  <a:lnTo>
                    <a:pt x="545" y="24"/>
                  </a:lnTo>
                  <a:lnTo>
                    <a:pt x="553" y="16"/>
                  </a:lnTo>
                  <a:lnTo>
                    <a:pt x="553" y="24"/>
                  </a:lnTo>
                  <a:lnTo>
                    <a:pt x="529" y="24"/>
                  </a:lnTo>
                  <a:lnTo>
                    <a:pt x="320" y="16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16" y="96"/>
                  </a:lnTo>
                  <a:lnTo>
                    <a:pt x="0" y="296"/>
                  </a:lnTo>
                  <a:lnTo>
                    <a:pt x="8" y="296"/>
                  </a:lnTo>
                  <a:lnTo>
                    <a:pt x="208" y="304"/>
                  </a:lnTo>
                  <a:lnTo>
                    <a:pt x="352" y="312"/>
                  </a:lnTo>
                  <a:lnTo>
                    <a:pt x="400" y="312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Freeform 46"/>
            <p:cNvSpPr>
              <a:spLocks/>
            </p:cNvSpPr>
            <p:nvPr/>
          </p:nvSpPr>
          <p:spPr bwMode="auto">
            <a:xfrm>
              <a:off x="2013" y="1750"/>
              <a:ext cx="734" cy="350"/>
            </a:xfrm>
            <a:custGeom>
              <a:avLst/>
              <a:gdLst>
                <a:gd name="T0" fmla="*/ 734 w 665"/>
                <a:gd name="T1" fmla="*/ 350 h 328"/>
                <a:gd name="T2" fmla="*/ 716 w 665"/>
                <a:gd name="T3" fmla="*/ 324 h 328"/>
                <a:gd name="T4" fmla="*/ 716 w 665"/>
                <a:gd name="T5" fmla="*/ 324 h 328"/>
                <a:gd name="T6" fmla="*/ 708 w 665"/>
                <a:gd name="T7" fmla="*/ 316 h 328"/>
                <a:gd name="T8" fmla="*/ 708 w 665"/>
                <a:gd name="T9" fmla="*/ 316 h 328"/>
                <a:gd name="T10" fmla="*/ 708 w 665"/>
                <a:gd name="T11" fmla="*/ 307 h 328"/>
                <a:gd name="T12" fmla="*/ 699 w 665"/>
                <a:gd name="T13" fmla="*/ 282 h 328"/>
                <a:gd name="T14" fmla="*/ 690 w 665"/>
                <a:gd name="T15" fmla="*/ 282 h 328"/>
                <a:gd name="T16" fmla="*/ 690 w 665"/>
                <a:gd name="T17" fmla="*/ 248 h 328"/>
                <a:gd name="T18" fmla="*/ 690 w 665"/>
                <a:gd name="T19" fmla="*/ 239 h 328"/>
                <a:gd name="T20" fmla="*/ 690 w 665"/>
                <a:gd name="T21" fmla="*/ 230 h 328"/>
                <a:gd name="T22" fmla="*/ 690 w 665"/>
                <a:gd name="T23" fmla="*/ 230 h 328"/>
                <a:gd name="T24" fmla="*/ 690 w 665"/>
                <a:gd name="T25" fmla="*/ 222 h 328"/>
                <a:gd name="T26" fmla="*/ 690 w 665"/>
                <a:gd name="T27" fmla="*/ 222 h 328"/>
                <a:gd name="T28" fmla="*/ 681 w 665"/>
                <a:gd name="T29" fmla="*/ 196 h 328"/>
                <a:gd name="T30" fmla="*/ 681 w 665"/>
                <a:gd name="T31" fmla="*/ 188 h 328"/>
                <a:gd name="T32" fmla="*/ 672 w 665"/>
                <a:gd name="T33" fmla="*/ 188 h 328"/>
                <a:gd name="T34" fmla="*/ 672 w 665"/>
                <a:gd name="T35" fmla="*/ 171 h 328"/>
                <a:gd name="T36" fmla="*/ 672 w 665"/>
                <a:gd name="T37" fmla="*/ 137 h 328"/>
                <a:gd name="T38" fmla="*/ 655 w 665"/>
                <a:gd name="T39" fmla="*/ 128 h 328"/>
                <a:gd name="T40" fmla="*/ 646 w 665"/>
                <a:gd name="T41" fmla="*/ 120 h 328"/>
                <a:gd name="T42" fmla="*/ 646 w 665"/>
                <a:gd name="T43" fmla="*/ 111 h 328"/>
                <a:gd name="T44" fmla="*/ 646 w 665"/>
                <a:gd name="T45" fmla="*/ 111 h 328"/>
                <a:gd name="T46" fmla="*/ 646 w 665"/>
                <a:gd name="T47" fmla="*/ 102 h 328"/>
                <a:gd name="T48" fmla="*/ 646 w 665"/>
                <a:gd name="T49" fmla="*/ 94 h 328"/>
                <a:gd name="T50" fmla="*/ 646 w 665"/>
                <a:gd name="T51" fmla="*/ 94 h 328"/>
                <a:gd name="T52" fmla="*/ 646 w 665"/>
                <a:gd name="T53" fmla="*/ 94 h 328"/>
                <a:gd name="T54" fmla="*/ 628 w 665"/>
                <a:gd name="T55" fmla="*/ 77 h 328"/>
                <a:gd name="T56" fmla="*/ 628 w 665"/>
                <a:gd name="T57" fmla="*/ 68 h 328"/>
                <a:gd name="T58" fmla="*/ 610 w 665"/>
                <a:gd name="T59" fmla="*/ 51 h 328"/>
                <a:gd name="T60" fmla="*/ 602 w 665"/>
                <a:gd name="T61" fmla="*/ 51 h 328"/>
                <a:gd name="T62" fmla="*/ 593 w 665"/>
                <a:gd name="T63" fmla="*/ 51 h 328"/>
                <a:gd name="T64" fmla="*/ 584 w 665"/>
                <a:gd name="T65" fmla="*/ 43 h 328"/>
                <a:gd name="T66" fmla="*/ 584 w 665"/>
                <a:gd name="T67" fmla="*/ 43 h 328"/>
                <a:gd name="T68" fmla="*/ 575 w 665"/>
                <a:gd name="T69" fmla="*/ 34 h 328"/>
                <a:gd name="T70" fmla="*/ 575 w 665"/>
                <a:gd name="T71" fmla="*/ 34 h 328"/>
                <a:gd name="T72" fmla="*/ 530 w 665"/>
                <a:gd name="T73" fmla="*/ 34 h 328"/>
                <a:gd name="T74" fmla="*/ 530 w 665"/>
                <a:gd name="T75" fmla="*/ 34 h 328"/>
                <a:gd name="T76" fmla="*/ 521 w 665"/>
                <a:gd name="T77" fmla="*/ 43 h 328"/>
                <a:gd name="T78" fmla="*/ 512 w 665"/>
                <a:gd name="T79" fmla="*/ 51 h 328"/>
                <a:gd name="T80" fmla="*/ 512 w 665"/>
                <a:gd name="T81" fmla="*/ 51 h 328"/>
                <a:gd name="T82" fmla="*/ 503 w 665"/>
                <a:gd name="T83" fmla="*/ 43 h 328"/>
                <a:gd name="T84" fmla="*/ 468 w 665"/>
                <a:gd name="T85" fmla="*/ 17 h 328"/>
                <a:gd name="T86" fmla="*/ 468 w 665"/>
                <a:gd name="T87" fmla="*/ 17 h 328"/>
                <a:gd name="T88" fmla="*/ 334 w 665"/>
                <a:gd name="T89" fmla="*/ 13 h 328"/>
                <a:gd name="T90" fmla="*/ 61 w 665"/>
                <a:gd name="T91" fmla="*/ 0 h 328"/>
                <a:gd name="T92" fmla="*/ 26 w 665"/>
                <a:gd name="T93" fmla="*/ 0 h 328"/>
                <a:gd name="T94" fmla="*/ 26 w 665"/>
                <a:gd name="T95" fmla="*/ 0 h 328"/>
                <a:gd name="T96" fmla="*/ 0 w 665"/>
                <a:gd name="T97" fmla="*/ 213 h 328"/>
                <a:gd name="T98" fmla="*/ 0 w 665"/>
                <a:gd name="T99" fmla="*/ 213 h 328"/>
                <a:gd name="T100" fmla="*/ 177 w 665"/>
                <a:gd name="T101" fmla="*/ 230 h 328"/>
                <a:gd name="T102" fmla="*/ 177 w 665"/>
                <a:gd name="T103" fmla="*/ 230 h 328"/>
                <a:gd name="T104" fmla="*/ 168 w 665"/>
                <a:gd name="T105" fmla="*/ 333 h 328"/>
                <a:gd name="T106" fmla="*/ 168 w 665"/>
                <a:gd name="T107" fmla="*/ 333 h 328"/>
                <a:gd name="T108" fmla="*/ 203 w 665"/>
                <a:gd name="T109" fmla="*/ 341 h 328"/>
                <a:gd name="T110" fmla="*/ 468 w 665"/>
                <a:gd name="T111" fmla="*/ 350 h 328"/>
                <a:gd name="T112" fmla="*/ 716 w 665"/>
                <a:gd name="T113" fmla="*/ 350 h 328"/>
                <a:gd name="T114" fmla="*/ 734 w 665"/>
                <a:gd name="T115" fmla="*/ 350 h 32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65"/>
                <a:gd name="T175" fmla="*/ 0 h 328"/>
                <a:gd name="T176" fmla="*/ 665 w 665"/>
                <a:gd name="T177" fmla="*/ 328 h 32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65" h="328">
                  <a:moveTo>
                    <a:pt x="665" y="328"/>
                  </a:moveTo>
                  <a:lnTo>
                    <a:pt x="649" y="304"/>
                  </a:lnTo>
                  <a:lnTo>
                    <a:pt x="641" y="296"/>
                  </a:lnTo>
                  <a:lnTo>
                    <a:pt x="641" y="288"/>
                  </a:lnTo>
                  <a:lnTo>
                    <a:pt x="633" y="264"/>
                  </a:lnTo>
                  <a:lnTo>
                    <a:pt x="625" y="264"/>
                  </a:lnTo>
                  <a:lnTo>
                    <a:pt x="625" y="232"/>
                  </a:lnTo>
                  <a:lnTo>
                    <a:pt x="625" y="224"/>
                  </a:lnTo>
                  <a:lnTo>
                    <a:pt x="625" y="216"/>
                  </a:lnTo>
                  <a:lnTo>
                    <a:pt x="625" y="208"/>
                  </a:lnTo>
                  <a:lnTo>
                    <a:pt x="617" y="184"/>
                  </a:lnTo>
                  <a:lnTo>
                    <a:pt x="617" y="176"/>
                  </a:lnTo>
                  <a:lnTo>
                    <a:pt x="609" y="176"/>
                  </a:lnTo>
                  <a:lnTo>
                    <a:pt x="609" y="160"/>
                  </a:lnTo>
                  <a:lnTo>
                    <a:pt x="609" y="128"/>
                  </a:lnTo>
                  <a:lnTo>
                    <a:pt x="593" y="120"/>
                  </a:lnTo>
                  <a:lnTo>
                    <a:pt x="585" y="112"/>
                  </a:lnTo>
                  <a:lnTo>
                    <a:pt x="585" y="104"/>
                  </a:lnTo>
                  <a:lnTo>
                    <a:pt x="585" y="96"/>
                  </a:lnTo>
                  <a:lnTo>
                    <a:pt x="585" y="88"/>
                  </a:lnTo>
                  <a:lnTo>
                    <a:pt x="569" y="72"/>
                  </a:lnTo>
                  <a:lnTo>
                    <a:pt x="569" y="64"/>
                  </a:lnTo>
                  <a:lnTo>
                    <a:pt x="553" y="48"/>
                  </a:lnTo>
                  <a:lnTo>
                    <a:pt x="545" y="48"/>
                  </a:lnTo>
                  <a:lnTo>
                    <a:pt x="537" y="48"/>
                  </a:lnTo>
                  <a:lnTo>
                    <a:pt x="529" y="40"/>
                  </a:lnTo>
                  <a:lnTo>
                    <a:pt x="521" y="32"/>
                  </a:lnTo>
                  <a:lnTo>
                    <a:pt x="480" y="32"/>
                  </a:lnTo>
                  <a:lnTo>
                    <a:pt x="472" y="40"/>
                  </a:lnTo>
                  <a:lnTo>
                    <a:pt x="464" y="48"/>
                  </a:lnTo>
                  <a:lnTo>
                    <a:pt x="456" y="40"/>
                  </a:lnTo>
                  <a:lnTo>
                    <a:pt x="424" y="16"/>
                  </a:lnTo>
                  <a:lnTo>
                    <a:pt x="303" y="12"/>
                  </a:lnTo>
                  <a:lnTo>
                    <a:pt x="55" y="0"/>
                  </a:lnTo>
                  <a:lnTo>
                    <a:pt x="24" y="0"/>
                  </a:lnTo>
                  <a:lnTo>
                    <a:pt x="0" y="200"/>
                  </a:lnTo>
                  <a:lnTo>
                    <a:pt x="160" y="216"/>
                  </a:lnTo>
                  <a:lnTo>
                    <a:pt x="152" y="312"/>
                  </a:lnTo>
                  <a:lnTo>
                    <a:pt x="184" y="320"/>
                  </a:lnTo>
                  <a:lnTo>
                    <a:pt x="424" y="328"/>
                  </a:lnTo>
                  <a:lnTo>
                    <a:pt x="649" y="328"/>
                  </a:lnTo>
                  <a:lnTo>
                    <a:pt x="665" y="328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6" name="Freeform 47"/>
            <p:cNvSpPr>
              <a:spLocks/>
            </p:cNvSpPr>
            <p:nvPr/>
          </p:nvSpPr>
          <p:spPr bwMode="auto">
            <a:xfrm>
              <a:off x="2154" y="2083"/>
              <a:ext cx="655" cy="341"/>
            </a:xfrm>
            <a:custGeom>
              <a:avLst/>
              <a:gdLst>
                <a:gd name="T0" fmla="*/ 0 w 593"/>
                <a:gd name="T1" fmla="*/ 332 h 320"/>
                <a:gd name="T2" fmla="*/ 27 w 593"/>
                <a:gd name="T3" fmla="*/ 0 h 320"/>
                <a:gd name="T4" fmla="*/ 27 w 593"/>
                <a:gd name="T5" fmla="*/ 0 h 320"/>
                <a:gd name="T6" fmla="*/ 62 w 593"/>
                <a:gd name="T7" fmla="*/ 9 h 320"/>
                <a:gd name="T8" fmla="*/ 327 w 593"/>
                <a:gd name="T9" fmla="*/ 17 h 320"/>
                <a:gd name="T10" fmla="*/ 575 w 593"/>
                <a:gd name="T11" fmla="*/ 17 h 320"/>
                <a:gd name="T12" fmla="*/ 593 w 593"/>
                <a:gd name="T13" fmla="*/ 17 h 320"/>
                <a:gd name="T14" fmla="*/ 584 w 593"/>
                <a:gd name="T15" fmla="*/ 17 h 320"/>
                <a:gd name="T16" fmla="*/ 602 w 593"/>
                <a:gd name="T17" fmla="*/ 26 h 320"/>
                <a:gd name="T18" fmla="*/ 611 w 593"/>
                <a:gd name="T19" fmla="*/ 34 h 320"/>
                <a:gd name="T20" fmla="*/ 611 w 593"/>
                <a:gd name="T21" fmla="*/ 34 h 320"/>
                <a:gd name="T22" fmla="*/ 620 w 593"/>
                <a:gd name="T23" fmla="*/ 26 h 320"/>
                <a:gd name="T24" fmla="*/ 620 w 593"/>
                <a:gd name="T25" fmla="*/ 34 h 320"/>
                <a:gd name="T26" fmla="*/ 628 w 593"/>
                <a:gd name="T27" fmla="*/ 34 h 320"/>
                <a:gd name="T28" fmla="*/ 628 w 593"/>
                <a:gd name="T29" fmla="*/ 43 h 320"/>
                <a:gd name="T30" fmla="*/ 628 w 593"/>
                <a:gd name="T31" fmla="*/ 51 h 320"/>
                <a:gd name="T32" fmla="*/ 611 w 593"/>
                <a:gd name="T33" fmla="*/ 60 h 320"/>
                <a:gd name="T34" fmla="*/ 611 w 593"/>
                <a:gd name="T35" fmla="*/ 60 h 320"/>
                <a:gd name="T36" fmla="*/ 611 w 593"/>
                <a:gd name="T37" fmla="*/ 68 h 320"/>
                <a:gd name="T38" fmla="*/ 611 w 593"/>
                <a:gd name="T39" fmla="*/ 68 h 320"/>
                <a:gd name="T40" fmla="*/ 628 w 593"/>
                <a:gd name="T41" fmla="*/ 77 h 320"/>
                <a:gd name="T42" fmla="*/ 628 w 593"/>
                <a:gd name="T43" fmla="*/ 85 h 320"/>
                <a:gd name="T44" fmla="*/ 628 w 593"/>
                <a:gd name="T45" fmla="*/ 94 h 320"/>
                <a:gd name="T46" fmla="*/ 628 w 593"/>
                <a:gd name="T47" fmla="*/ 94 h 320"/>
                <a:gd name="T48" fmla="*/ 637 w 593"/>
                <a:gd name="T49" fmla="*/ 111 h 320"/>
                <a:gd name="T50" fmla="*/ 637 w 593"/>
                <a:gd name="T51" fmla="*/ 111 h 320"/>
                <a:gd name="T52" fmla="*/ 655 w 593"/>
                <a:gd name="T53" fmla="*/ 111 h 320"/>
                <a:gd name="T54" fmla="*/ 655 w 593"/>
                <a:gd name="T55" fmla="*/ 111 h 320"/>
                <a:gd name="T56" fmla="*/ 655 w 593"/>
                <a:gd name="T57" fmla="*/ 341 h 320"/>
                <a:gd name="T58" fmla="*/ 655 w 593"/>
                <a:gd name="T59" fmla="*/ 341 h 320"/>
                <a:gd name="T60" fmla="*/ 584 w 593"/>
                <a:gd name="T61" fmla="*/ 341 h 320"/>
                <a:gd name="T62" fmla="*/ 408 w 593"/>
                <a:gd name="T63" fmla="*/ 341 h 320"/>
                <a:gd name="T64" fmla="*/ 62 w 593"/>
                <a:gd name="T65" fmla="*/ 332 h 320"/>
                <a:gd name="T66" fmla="*/ 0 w 593"/>
                <a:gd name="T67" fmla="*/ 332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93"/>
                <a:gd name="T103" fmla="*/ 0 h 320"/>
                <a:gd name="T104" fmla="*/ 593 w 593"/>
                <a:gd name="T105" fmla="*/ 320 h 3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93" h="320">
                  <a:moveTo>
                    <a:pt x="0" y="312"/>
                  </a:moveTo>
                  <a:lnTo>
                    <a:pt x="24" y="0"/>
                  </a:lnTo>
                  <a:lnTo>
                    <a:pt x="56" y="8"/>
                  </a:lnTo>
                  <a:lnTo>
                    <a:pt x="296" y="16"/>
                  </a:lnTo>
                  <a:lnTo>
                    <a:pt x="521" y="16"/>
                  </a:lnTo>
                  <a:lnTo>
                    <a:pt x="537" y="16"/>
                  </a:lnTo>
                  <a:lnTo>
                    <a:pt x="529" y="16"/>
                  </a:lnTo>
                  <a:lnTo>
                    <a:pt x="545" y="24"/>
                  </a:lnTo>
                  <a:lnTo>
                    <a:pt x="553" y="32"/>
                  </a:lnTo>
                  <a:lnTo>
                    <a:pt x="561" y="24"/>
                  </a:lnTo>
                  <a:lnTo>
                    <a:pt x="561" y="32"/>
                  </a:lnTo>
                  <a:lnTo>
                    <a:pt x="569" y="32"/>
                  </a:lnTo>
                  <a:lnTo>
                    <a:pt x="569" y="40"/>
                  </a:lnTo>
                  <a:lnTo>
                    <a:pt x="569" y="48"/>
                  </a:lnTo>
                  <a:lnTo>
                    <a:pt x="553" y="56"/>
                  </a:lnTo>
                  <a:lnTo>
                    <a:pt x="553" y="64"/>
                  </a:lnTo>
                  <a:lnTo>
                    <a:pt x="569" y="72"/>
                  </a:lnTo>
                  <a:lnTo>
                    <a:pt x="569" y="80"/>
                  </a:lnTo>
                  <a:lnTo>
                    <a:pt x="569" y="88"/>
                  </a:lnTo>
                  <a:lnTo>
                    <a:pt x="577" y="104"/>
                  </a:lnTo>
                  <a:lnTo>
                    <a:pt x="593" y="104"/>
                  </a:lnTo>
                  <a:lnTo>
                    <a:pt x="593" y="320"/>
                  </a:lnTo>
                  <a:lnTo>
                    <a:pt x="529" y="320"/>
                  </a:lnTo>
                  <a:lnTo>
                    <a:pt x="369" y="320"/>
                  </a:lnTo>
                  <a:lnTo>
                    <a:pt x="56" y="312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7" name="Freeform 48"/>
            <p:cNvSpPr>
              <a:spLocks/>
            </p:cNvSpPr>
            <p:nvPr/>
          </p:nvSpPr>
          <p:spPr bwMode="auto">
            <a:xfrm>
              <a:off x="2066" y="2407"/>
              <a:ext cx="769" cy="383"/>
            </a:xfrm>
            <a:custGeom>
              <a:avLst/>
              <a:gdLst>
                <a:gd name="T0" fmla="*/ 265 w 697"/>
                <a:gd name="T1" fmla="*/ 281 h 360"/>
                <a:gd name="T2" fmla="*/ 274 w 697"/>
                <a:gd name="T3" fmla="*/ 281 h 360"/>
                <a:gd name="T4" fmla="*/ 291 w 697"/>
                <a:gd name="T5" fmla="*/ 298 h 360"/>
                <a:gd name="T6" fmla="*/ 300 w 697"/>
                <a:gd name="T7" fmla="*/ 298 h 360"/>
                <a:gd name="T8" fmla="*/ 318 w 697"/>
                <a:gd name="T9" fmla="*/ 298 h 360"/>
                <a:gd name="T10" fmla="*/ 327 w 697"/>
                <a:gd name="T11" fmla="*/ 289 h 360"/>
                <a:gd name="T12" fmla="*/ 344 w 697"/>
                <a:gd name="T13" fmla="*/ 323 h 360"/>
                <a:gd name="T14" fmla="*/ 362 w 697"/>
                <a:gd name="T15" fmla="*/ 323 h 360"/>
                <a:gd name="T16" fmla="*/ 380 w 697"/>
                <a:gd name="T17" fmla="*/ 332 h 360"/>
                <a:gd name="T18" fmla="*/ 397 w 697"/>
                <a:gd name="T19" fmla="*/ 323 h 360"/>
                <a:gd name="T20" fmla="*/ 406 w 697"/>
                <a:gd name="T21" fmla="*/ 340 h 360"/>
                <a:gd name="T22" fmla="*/ 415 w 697"/>
                <a:gd name="T23" fmla="*/ 332 h 360"/>
                <a:gd name="T24" fmla="*/ 424 w 697"/>
                <a:gd name="T25" fmla="*/ 332 h 360"/>
                <a:gd name="T26" fmla="*/ 432 w 697"/>
                <a:gd name="T27" fmla="*/ 323 h 360"/>
                <a:gd name="T28" fmla="*/ 432 w 697"/>
                <a:gd name="T29" fmla="*/ 340 h 360"/>
                <a:gd name="T30" fmla="*/ 450 w 697"/>
                <a:gd name="T31" fmla="*/ 340 h 360"/>
                <a:gd name="T32" fmla="*/ 450 w 697"/>
                <a:gd name="T33" fmla="*/ 349 h 360"/>
                <a:gd name="T34" fmla="*/ 459 w 697"/>
                <a:gd name="T35" fmla="*/ 357 h 360"/>
                <a:gd name="T36" fmla="*/ 468 w 697"/>
                <a:gd name="T37" fmla="*/ 349 h 360"/>
                <a:gd name="T38" fmla="*/ 477 w 697"/>
                <a:gd name="T39" fmla="*/ 349 h 360"/>
                <a:gd name="T40" fmla="*/ 487 w 697"/>
                <a:gd name="T41" fmla="*/ 357 h 360"/>
                <a:gd name="T42" fmla="*/ 495 w 697"/>
                <a:gd name="T43" fmla="*/ 357 h 360"/>
                <a:gd name="T44" fmla="*/ 504 w 697"/>
                <a:gd name="T45" fmla="*/ 366 h 360"/>
                <a:gd name="T46" fmla="*/ 513 w 697"/>
                <a:gd name="T47" fmla="*/ 349 h 360"/>
                <a:gd name="T48" fmla="*/ 522 w 697"/>
                <a:gd name="T49" fmla="*/ 374 h 360"/>
                <a:gd name="T50" fmla="*/ 522 w 697"/>
                <a:gd name="T51" fmla="*/ 374 h 360"/>
                <a:gd name="T52" fmla="*/ 531 w 697"/>
                <a:gd name="T53" fmla="*/ 366 h 360"/>
                <a:gd name="T54" fmla="*/ 540 w 697"/>
                <a:gd name="T55" fmla="*/ 349 h 360"/>
                <a:gd name="T56" fmla="*/ 557 w 697"/>
                <a:gd name="T57" fmla="*/ 357 h 360"/>
                <a:gd name="T58" fmla="*/ 566 w 697"/>
                <a:gd name="T59" fmla="*/ 357 h 360"/>
                <a:gd name="T60" fmla="*/ 566 w 697"/>
                <a:gd name="T61" fmla="*/ 366 h 360"/>
                <a:gd name="T62" fmla="*/ 601 w 697"/>
                <a:gd name="T63" fmla="*/ 383 h 360"/>
                <a:gd name="T64" fmla="*/ 637 w 697"/>
                <a:gd name="T65" fmla="*/ 357 h 360"/>
                <a:gd name="T66" fmla="*/ 645 w 697"/>
                <a:gd name="T67" fmla="*/ 366 h 360"/>
                <a:gd name="T68" fmla="*/ 654 w 697"/>
                <a:gd name="T69" fmla="*/ 357 h 360"/>
                <a:gd name="T70" fmla="*/ 654 w 697"/>
                <a:gd name="T71" fmla="*/ 349 h 360"/>
                <a:gd name="T72" fmla="*/ 654 w 697"/>
                <a:gd name="T73" fmla="*/ 349 h 360"/>
                <a:gd name="T74" fmla="*/ 672 w 697"/>
                <a:gd name="T75" fmla="*/ 366 h 360"/>
                <a:gd name="T76" fmla="*/ 681 w 697"/>
                <a:gd name="T77" fmla="*/ 366 h 360"/>
                <a:gd name="T78" fmla="*/ 707 w 697"/>
                <a:gd name="T79" fmla="*/ 349 h 360"/>
                <a:gd name="T80" fmla="*/ 707 w 697"/>
                <a:gd name="T81" fmla="*/ 357 h 360"/>
                <a:gd name="T82" fmla="*/ 734 w 697"/>
                <a:gd name="T83" fmla="*/ 374 h 360"/>
                <a:gd name="T84" fmla="*/ 760 w 697"/>
                <a:gd name="T85" fmla="*/ 383 h 360"/>
                <a:gd name="T86" fmla="*/ 769 w 697"/>
                <a:gd name="T87" fmla="*/ 196 h 360"/>
                <a:gd name="T88" fmla="*/ 751 w 697"/>
                <a:gd name="T89" fmla="*/ 77 h 360"/>
                <a:gd name="T90" fmla="*/ 743 w 697"/>
                <a:gd name="T91" fmla="*/ 17 h 360"/>
                <a:gd name="T92" fmla="*/ 495 w 697"/>
                <a:gd name="T93" fmla="*/ 17 h 360"/>
                <a:gd name="T94" fmla="*/ 88 w 697"/>
                <a:gd name="T95" fmla="*/ 9 h 360"/>
                <a:gd name="T96" fmla="*/ 9 w 697"/>
                <a:gd name="T97" fmla="*/ 0 h 360"/>
                <a:gd name="T98" fmla="*/ 0 w 697"/>
                <a:gd name="T99" fmla="*/ 51 h 360"/>
                <a:gd name="T100" fmla="*/ 274 w 697"/>
                <a:gd name="T101" fmla="*/ 68 h 3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97"/>
                <a:gd name="T154" fmla="*/ 0 h 360"/>
                <a:gd name="T155" fmla="*/ 697 w 697"/>
                <a:gd name="T156" fmla="*/ 360 h 36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97" h="360">
                  <a:moveTo>
                    <a:pt x="240" y="264"/>
                  </a:moveTo>
                  <a:lnTo>
                    <a:pt x="240" y="264"/>
                  </a:lnTo>
                  <a:lnTo>
                    <a:pt x="248" y="264"/>
                  </a:lnTo>
                  <a:lnTo>
                    <a:pt x="264" y="280"/>
                  </a:lnTo>
                  <a:lnTo>
                    <a:pt x="272" y="280"/>
                  </a:lnTo>
                  <a:lnTo>
                    <a:pt x="288" y="280"/>
                  </a:lnTo>
                  <a:lnTo>
                    <a:pt x="296" y="272"/>
                  </a:lnTo>
                  <a:lnTo>
                    <a:pt x="312" y="304"/>
                  </a:lnTo>
                  <a:lnTo>
                    <a:pt x="328" y="304"/>
                  </a:lnTo>
                  <a:lnTo>
                    <a:pt x="336" y="312"/>
                  </a:lnTo>
                  <a:lnTo>
                    <a:pt x="344" y="312"/>
                  </a:lnTo>
                  <a:lnTo>
                    <a:pt x="344" y="304"/>
                  </a:lnTo>
                  <a:lnTo>
                    <a:pt x="360" y="304"/>
                  </a:lnTo>
                  <a:lnTo>
                    <a:pt x="368" y="312"/>
                  </a:lnTo>
                  <a:lnTo>
                    <a:pt x="368" y="320"/>
                  </a:lnTo>
                  <a:lnTo>
                    <a:pt x="376" y="312"/>
                  </a:lnTo>
                  <a:lnTo>
                    <a:pt x="384" y="312"/>
                  </a:lnTo>
                  <a:lnTo>
                    <a:pt x="392" y="304"/>
                  </a:lnTo>
                  <a:lnTo>
                    <a:pt x="392" y="320"/>
                  </a:lnTo>
                  <a:lnTo>
                    <a:pt x="408" y="320"/>
                  </a:lnTo>
                  <a:lnTo>
                    <a:pt x="408" y="328"/>
                  </a:lnTo>
                  <a:lnTo>
                    <a:pt x="416" y="336"/>
                  </a:lnTo>
                  <a:lnTo>
                    <a:pt x="424" y="328"/>
                  </a:lnTo>
                  <a:lnTo>
                    <a:pt x="432" y="328"/>
                  </a:lnTo>
                  <a:lnTo>
                    <a:pt x="441" y="336"/>
                  </a:lnTo>
                  <a:lnTo>
                    <a:pt x="449" y="336"/>
                  </a:lnTo>
                  <a:lnTo>
                    <a:pt x="449" y="344"/>
                  </a:lnTo>
                  <a:lnTo>
                    <a:pt x="457" y="344"/>
                  </a:lnTo>
                  <a:lnTo>
                    <a:pt x="465" y="336"/>
                  </a:lnTo>
                  <a:lnTo>
                    <a:pt x="465" y="328"/>
                  </a:lnTo>
                  <a:lnTo>
                    <a:pt x="465" y="336"/>
                  </a:lnTo>
                  <a:lnTo>
                    <a:pt x="473" y="352"/>
                  </a:lnTo>
                  <a:lnTo>
                    <a:pt x="481" y="344"/>
                  </a:lnTo>
                  <a:lnTo>
                    <a:pt x="489" y="328"/>
                  </a:lnTo>
                  <a:lnTo>
                    <a:pt x="505" y="336"/>
                  </a:lnTo>
                  <a:lnTo>
                    <a:pt x="513" y="336"/>
                  </a:lnTo>
                  <a:lnTo>
                    <a:pt x="513" y="344"/>
                  </a:lnTo>
                  <a:lnTo>
                    <a:pt x="537" y="352"/>
                  </a:lnTo>
                  <a:lnTo>
                    <a:pt x="545" y="360"/>
                  </a:lnTo>
                  <a:lnTo>
                    <a:pt x="561" y="336"/>
                  </a:lnTo>
                  <a:lnTo>
                    <a:pt x="577" y="336"/>
                  </a:lnTo>
                  <a:lnTo>
                    <a:pt x="577" y="344"/>
                  </a:lnTo>
                  <a:lnTo>
                    <a:pt x="585" y="344"/>
                  </a:lnTo>
                  <a:lnTo>
                    <a:pt x="593" y="336"/>
                  </a:lnTo>
                  <a:lnTo>
                    <a:pt x="593" y="328"/>
                  </a:lnTo>
                  <a:lnTo>
                    <a:pt x="609" y="344"/>
                  </a:lnTo>
                  <a:lnTo>
                    <a:pt x="617" y="344"/>
                  </a:lnTo>
                  <a:lnTo>
                    <a:pt x="625" y="328"/>
                  </a:lnTo>
                  <a:lnTo>
                    <a:pt x="641" y="328"/>
                  </a:lnTo>
                  <a:lnTo>
                    <a:pt x="641" y="336"/>
                  </a:lnTo>
                  <a:lnTo>
                    <a:pt x="665" y="352"/>
                  </a:lnTo>
                  <a:lnTo>
                    <a:pt x="681" y="352"/>
                  </a:lnTo>
                  <a:lnTo>
                    <a:pt x="689" y="360"/>
                  </a:lnTo>
                  <a:lnTo>
                    <a:pt x="697" y="184"/>
                  </a:lnTo>
                  <a:lnTo>
                    <a:pt x="681" y="72"/>
                  </a:lnTo>
                  <a:lnTo>
                    <a:pt x="673" y="16"/>
                  </a:lnTo>
                  <a:lnTo>
                    <a:pt x="609" y="16"/>
                  </a:lnTo>
                  <a:lnTo>
                    <a:pt x="449" y="16"/>
                  </a:lnTo>
                  <a:lnTo>
                    <a:pt x="136" y="8"/>
                  </a:lnTo>
                  <a:lnTo>
                    <a:pt x="80" y="8"/>
                  </a:lnTo>
                  <a:lnTo>
                    <a:pt x="8" y="0"/>
                  </a:lnTo>
                  <a:lnTo>
                    <a:pt x="0" y="48"/>
                  </a:lnTo>
                  <a:lnTo>
                    <a:pt x="248" y="64"/>
                  </a:lnTo>
                  <a:lnTo>
                    <a:pt x="240" y="264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8" name="Freeform 49"/>
            <p:cNvSpPr>
              <a:spLocks/>
            </p:cNvSpPr>
            <p:nvPr/>
          </p:nvSpPr>
          <p:spPr bwMode="auto">
            <a:xfrm>
              <a:off x="1695" y="2458"/>
              <a:ext cx="1228" cy="1176"/>
            </a:xfrm>
            <a:custGeom>
              <a:avLst/>
              <a:gdLst>
                <a:gd name="T0" fmla="*/ 371 w 1113"/>
                <a:gd name="T1" fmla="*/ 0 h 1104"/>
                <a:gd name="T2" fmla="*/ 644 w 1113"/>
                <a:gd name="T3" fmla="*/ 230 h 1104"/>
                <a:gd name="T4" fmla="*/ 697 w 1113"/>
                <a:gd name="T5" fmla="*/ 239 h 1104"/>
                <a:gd name="T6" fmla="*/ 750 w 1113"/>
                <a:gd name="T7" fmla="*/ 281 h 1104"/>
                <a:gd name="T8" fmla="*/ 786 w 1113"/>
                <a:gd name="T9" fmla="*/ 281 h 1104"/>
                <a:gd name="T10" fmla="*/ 821 w 1113"/>
                <a:gd name="T11" fmla="*/ 290 h 1104"/>
                <a:gd name="T12" fmla="*/ 839 w 1113"/>
                <a:gd name="T13" fmla="*/ 298 h 1104"/>
                <a:gd name="T14" fmla="*/ 875 w 1113"/>
                <a:gd name="T15" fmla="*/ 315 h 1104"/>
                <a:gd name="T16" fmla="*/ 901 w 1113"/>
                <a:gd name="T17" fmla="*/ 315 h 1104"/>
                <a:gd name="T18" fmla="*/ 937 w 1113"/>
                <a:gd name="T19" fmla="*/ 307 h 1104"/>
                <a:gd name="T20" fmla="*/ 1007 w 1113"/>
                <a:gd name="T21" fmla="*/ 315 h 1104"/>
                <a:gd name="T22" fmla="*/ 1025 w 1113"/>
                <a:gd name="T23" fmla="*/ 298 h 1104"/>
                <a:gd name="T24" fmla="*/ 1078 w 1113"/>
                <a:gd name="T25" fmla="*/ 307 h 1104"/>
                <a:gd name="T26" fmla="*/ 1140 w 1113"/>
                <a:gd name="T27" fmla="*/ 341 h 1104"/>
                <a:gd name="T28" fmla="*/ 1184 w 1113"/>
                <a:gd name="T29" fmla="*/ 503 h 1104"/>
                <a:gd name="T30" fmla="*/ 1219 w 1113"/>
                <a:gd name="T31" fmla="*/ 588 h 1104"/>
                <a:gd name="T32" fmla="*/ 1219 w 1113"/>
                <a:gd name="T33" fmla="*/ 673 h 1104"/>
                <a:gd name="T34" fmla="*/ 1210 w 1113"/>
                <a:gd name="T35" fmla="*/ 724 h 1104"/>
                <a:gd name="T36" fmla="*/ 1202 w 1113"/>
                <a:gd name="T37" fmla="*/ 758 h 1104"/>
                <a:gd name="T38" fmla="*/ 1122 w 1113"/>
                <a:gd name="T39" fmla="*/ 784 h 1104"/>
                <a:gd name="T40" fmla="*/ 1131 w 1113"/>
                <a:gd name="T41" fmla="*/ 775 h 1104"/>
                <a:gd name="T42" fmla="*/ 1122 w 1113"/>
                <a:gd name="T43" fmla="*/ 758 h 1104"/>
                <a:gd name="T44" fmla="*/ 1104 w 1113"/>
                <a:gd name="T45" fmla="*/ 767 h 1104"/>
                <a:gd name="T46" fmla="*/ 1096 w 1113"/>
                <a:gd name="T47" fmla="*/ 767 h 1104"/>
                <a:gd name="T48" fmla="*/ 1087 w 1113"/>
                <a:gd name="T49" fmla="*/ 818 h 1104"/>
                <a:gd name="T50" fmla="*/ 1069 w 1113"/>
                <a:gd name="T51" fmla="*/ 844 h 1104"/>
                <a:gd name="T52" fmla="*/ 972 w 1113"/>
                <a:gd name="T53" fmla="*/ 895 h 1104"/>
                <a:gd name="T54" fmla="*/ 981 w 1113"/>
                <a:gd name="T55" fmla="*/ 878 h 1104"/>
                <a:gd name="T56" fmla="*/ 963 w 1113"/>
                <a:gd name="T57" fmla="*/ 878 h 1104"/>
                <a:gd name="T58" fmla="*/ 954 w 1113"/>
                <a:gd name="T59" fmla="*/ 878 h 1104"/>
                <a:gd name="T60" fmla="*/ 963 w 1113"/>
                <a:gd name="T61" fmla="*/ 895 h 1104"/>
                <a:gd name="T62" fmla="*/ 928 w 1113"/>
                <a:gd name="T63" fmla="*/ 895 h 1104"/>
                <a:gd name="T64" fmla="*/ 928 w 1113"/>
                <a:gd name="T65" fmla="*/ 903 h 1104"/>
                <a:gd name="T66" fmla="*/ 910 w 1113"/>
                <a:gd name="T67" fmla="*/ 929 h 1104"/>
                <a:gd name="T68" fmla="*/ 884 w 1113"/>
                <a:gd name="T69" fmla="*/ 937 h 1104"/>
                <a:gd name="T70" fmla="*/ 901 w 1113"/>
                <a:gd name="T71" fmla="*/ 937 h 1104"/>
                <a:gd name="T72" fmla="*/ 884 w 1113"/>
                <a:gd name="T73" fmla="*/ 963 h 1104"/>
                <a:gd name="T74" fmla="*/ 866 w 1113"/>
                <a:gd name="T75" fmla="*/ 971 h 1104"/>
                <a:gd name="T76" fmla="*/ 857 w 1113"/>
                <a:gd name="T77" fmla="*/ 1014 h 1104"/>
                <a:gd name="T78" fmla="*/ 839 w 1113"/>
                <a:gd name="T79" fmla="*/ 1023 h 1104"/>
                <a:gd name="T80" fmla="*/ 839 w 1113"/>
                <a:gd name="T81" fmla="*/ 1031 h 1104"/>
                <a:gd name="T82" fmla="*/ 847 w 1113"/>
                <a:gd name="T83" fmla="*/ 1074 h 1104"/>
                <a:gd name="T84" fmla="*/ 875 w 1113"/>
                <a:gd name="T85" fmla="*/ 1159 h 1104"/>
                <a:gd name="T86" fmla="*/ 803 w 1113"/>
                <a:gd name="T87" fmla="*/ 1150 h 1104"/>
                <a:gd name="T88" fmla="*/ 733 w 1113"/>
                <a:gd name="T89" fmla="*/ 1133 h 1104"/>
                <a:gd name="T90" fmla="*/ 688 w 1113"/>
                <a:gd name="T91" fmla="*/ 1099 h 1104"/>
                <a:gd name="T92" fmla="*/ 662 w 1113"/>
                <a:gd name="T93" fmla="*/ 1031 h 1104"/>
                <a:gd name="T94" fmla="*/ 636 w 1113"/>
                <a:gd name="T95" fmla="*/ 980 h 1104"/>
                <a:gd name="T96" fmla="*/ 538 w 1113"/>
                <a:gd name="T97" fmla="*/ 818 h 1104"/>
                <a:gd name="T98" fmla="*/ 397 w 1113"/>
                <a:gd name="T99" fmla="*/ 724 h 1104"/>
                <a:gd name="T100" fmla="*/ 362 w 1113"/>
                <a:gd name="T101" fmla="*/ 733 h 1104"/>
                <a:gd name="T102" fmla="*/ 309 w 1113"/>
                <a:gd name="T103" fmla="*/ 810 h 1104"/>
                <a:gd name="T104" fmla="*/ 229 w 1113"/>
                <a:gd name="T105" fmla="*/ 775 h 1104"/>
                <a:gd name="T106" fmla="*/ 168 w 1113"/>
                <a:gd name="T107" fmla="*/ 682 h 1104"/>
                <a:gd name="T108" fmla="*/ 106 w 1113"/>
                <a:gd name="T109" fmla="*/ 597 h 1104"/>
                <a:gd name="T110" fmla="*/ 35 w 1113"/>
                <a:gd name="T111" fmla="*/ 528 h 110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13"/>
                <a:gd name="T169" fmla="*/ 0 h 1104"/>
                <a:gd name="T170" fmla="*/ 1113 w 1113"/>
                <a:gd name="T171" fmla="*/ 1104 h 110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13" h="1104">
                  <a:moveTo>
                    <a:pt x="0" y="448"/>
                  </a:moveTo>
                  <a:lnTo>
                    <a:pt x="0" y="448"/>
                  </a:lnTo>
                  <a:lnTo>
                    <a:pt x="0" y="432"/>
                  </a:lnTo>
                  <a:lnTo>
                    <a:pt x="304" y="464"/>
                  </a:lnTo>
                  <a:lnTo>
                    <a:pt x="336" y="0"/>
                  </a:lnTo>
                  <a:lnTo>
                    <a:pt x="584" y="16"/>
                  </a:lnTo>
                  <a:lnTo>
                    <a:pt x="576" y="216"/>
                  </a:lnTo>
                  <a:lnTo>
                    <a:pt x="584" y="216"/>
                  </a:lnTo>
                  <a:lnTo>
                    <a:pt x="600" y="232"/>
                  </a:lnTo>
                  <a:lnTo>
                    <a:pt x="608" y="232"/>
                  </a:lnTo>
                  <a:lnTo>
                    <a:pt x="624" y="232"/>
                  </a:lnTo>
                  <a:lnTo>
                    <a:pt x="632" y="224"/>
                  </a:lnTo>
                  <a:lnTo>
                    <a:pt x="648" y="256"/>
                  </a:lnTo>
                  <a:lnTo>
                    <a:pt x="664" y="256"/>
                  </a:lnTo>
                  <a:lnTo>
                    <a:pt x="672" y="264"/>
                  </a:lnTo>
                  <a:lnTo>
                    <a:pt x="680" y="264"/>
                  </a:lnTo>
                  <a:lnTo>
                    <a:pt x="680" y="256"/>
                  </a:lnTo>
                  <a:lnTo>
                    <a:pt x="696" y="256"/>
                  </a:lnTo>
                  <a:lnTo>
                    <a:pt x="704" y="264"/>
                  </a:lnTo>
                  <a:lnTo>
                    <a:pt x="704" y="272"/>
                  </a:lnTo>
                  <a:lnTo>
                    <a:pt x="712" y="264"/>
                  </a:lnTo>
                  <a:lnTo>
                    <a:pt x="720" y="264"/>
                  </a:lnTo>
                  <a:lnTo>
                    <a:pt x="728" y="256"/>
                  </a:lnTo>
                  <a:lnTo>
                    <a:pt x="728" y="272"/>
                  </a:lnTo>
                  <a:lnTo>
                    <a:pt x="744" y="272"/>
                  </a:lnTo>
                  <a:lnTo>
                    <a:pt x="744" y="280"/>
                  </a:lnTo>
                  <a:lnTo>
                    <a:pt x="752" y="288"/>
                  </a:lnTo>
                  <a:lnTo>
                    <a:pt x="760" y="280"/>
                  </a:lnTo>
                  <a:lnTo>
                    <a:pt x="768" y="280"/>
                  </a:lnTo>
                  <a:lnTo>
                    <a:pt x="777" y="288"/>
                  </a:lnTo>
                  <a:lnTo>
                    <a:pt x="785" y="288"/>
                  </a:lnTo>
                  <a:lnTo>
                    <a:pt x="785" y="296"/>
                  </a:lnTo>
                  <a:lnTo>
                    <a:pt x="793" y="296"/>
                  </a:lnTo>
                  <a:lnTo>
                    <a:pt x="801" y="288"/>
                  </a:lnTo>
                  <a:lnTo>
                    <a:pt x="801" y="280"/>
                  </a:lnTo>
                  <a:lnTo>
                    <a:pt x="801" y="288"/>
                  </a:lnTo>
                  <a:lnTo>
                    <a:pt x="809" y="304"/>
                  </a:lnTo>
                  <a:lnTo>
                    <a:pt x="817" y="296"/>
                  </a:lnTo>
                  <a:lnTo>
                    <a:pt x="825" y="280"/>
                  </a:lnTo>
                  <a:lnTo>
                    <a:pt x="841" y="288"/>
                  </a:lnTo>
                  <a:lnTo>
                    <a:pt x="849" y="288"/>
                  </a:lnTo>
                  <a:lnTo>
                    <a:pt x="849" y="296"/>
                  </a:lnTo>
                  <a:lnTo>
                    <a:pt x="873" y="304"/>
                  </a:lnTo>
                  <a:lnTo>
                    <a:pt x="881" y="312"/>
                  </a:lnTo>
                  <a:lnTo>
                    <a:pt x="897" y="288"/>
                  </a:lnTo>
                  <a:lnTo>
                    <a:pt x="913" y="288"/>
                  </a:lnTo>
                  <a:lnTo>
                    <a:pt x="913" y="296"/>
                  </a:lnTo>
                  <a:lnTo>
                    <a:pt x="921" y="296"/>
                  </a:lnTo>
                  <a:lnTo>
                    <a:pt x="929" y="288"/>
                  </a:lnTo>
                  <a:lnTo>
                    <a:pt x="929" y="280"/>
                  </a:lnTo>
                  <a:lnTo>
                    <a:pt x="945" y="296"/>
                  </a:lnTo>
                  <a:lnTo>
                    <a:pt x="953" y="296"/>
                  </a:lnTo>
                  <a:lnTo>
                    <a:pt x="961" y="280"/>
                  </a:lnTo>
                  <a:lnTo>
                    <a:pt x="977" y="280"/>
                  </a:lnTo>
                  <a:lnTo>
                    <a:pt x="977" y="288"/>
                  </a:lnTo>
                  <a:lnTo>
                    <a:pt x="1001" y="304"/>
                  </a:lnTo>
                  <a:lnTo>
                    <a:pt x="1017" y="304"/>
                  </a:lnTo>
                  <a:lnTo>
                    <a:pt x="1025" y="312"/>
                  </a:lnTo>
                  <a:lnTo>
                    <a:pt x="1033" y="320"/>
                  </a:lnTo>
                  <a:lnTo>
                    <a:pt x="1057" y="320"/>
                  </a:lnTo>
                  <a:lnTo>
                    <a:pt x="1065" y="320"/>
                  </a:lnTo>
                  <a:lnTo>
                    <a:pt x="1065" y="376"/>
                  </a:lnTo>
                  <a:lnTo>
                    <a:pt x="1073" y="472"/>
                  </a:lnTo>
                  <a:lnTo>
                    <a:pt x="1089" y="496"/>
                  </a:lnTo>
                  <a:lnTo>
                    <a:pt x="1089" y="528"/>
                  </a:lnTo>
                  <a:lnTo>
                    <a:pt x="1097" y="536"/>
                  </a:lnTo>
                  <a:lnTo>
                    <a:pt x="1105" y="552"/>
                  </a:lnTo>
                  <a:lnTo>
                    <a:pt x="1105" y="560"/>
                  </a:lnTo>
                  <a:lnTo>
                    <a:pt x="1113" y="576"/>
                  </a:lnTo>
                  <a:lnTo>
                    <a:pt x="1113" y="600"/>
                  </a:lnTo>
                  <a:lnTo>
                    <a:pt x="1097" y="616"/>
                  </a:lnTo>
                  <a:lnTo>
                    <a:pt x="1097" y="632"/>
                  </a:lnTo>
                  <a:lnTo>
                    <a:pt x="1105" y="632"/>
                  </a:lnTo>
                  <a:lnTo>
                    <a:pt x="1097" y="648"/>
                  </a:lnTo>
                  <a:lnTo>
                    <a:pt x="1105" y="656"/>
                  </a:lnTo>
                  <a:lnTo>
                    <a:pt x="1105" y="664"/>
                  </a:lnTo>
                  <a:lnTo>
                    <a:pt x="1105" y="672"/>
                  </a:lnTo>
                  <a:lnTo>
                    <a:pt x="1097" y="680"/>
                  </a:lnTo>
                  <a:lnTo>
                    <a:pt x="1089" y="680"/>
                  </a:lnTo>
                  <a:lnTo>
                    <a:pt x="1081" y="696"/>
                  </a:lnTo>
                  <a:lnTo>
                    <a:pt x="1089" y="704"/>
                  </a:lnTo>
                  <a:lnTo>
                    <a:pt x="1089" y="712"/>
                  </a:lnTo>
                  <a:lnTo>
                    <a:pt x="1081" y="712"/>
                  </a:lnTo>
                  <a:lnTo>
                    <a:pt x="1049" y="728"/>
                  </a:lnTo>
                  <a:lnTo>
                    <a:pt x="1009" y="744"/>
                  </a:lnTo>
                  <a:lnTo>
                    <a:pt x="1017" y="736"/>
                  </a:lnTo>
                  <a:lnTo>
                    <a:pt x="1033" y="728"/>
                  </a:lnTo>
                  <a:lnTo>
                    <a:pt x="1025" y="728"/>
                  </a:lnTo>
                  <a:lnTo>
                    <a:pt x="1017" y="728"/>
                  </a:lnTo>
                  <a:lnTo>
                    <a:pt x="1009" y="728"/>
                  </a:lnTo>
                  <a:lnTo>
                    <a:pt x="1017" y="712"/>
                  </a:lnTo>
                  <a:lnTo>
                    <a:pt x="1017" y="704"/>
                  </a:lnTo>
                  <a:lnTo>
                    <a:pt x="1009" y="712"/>
                  </a:lnTo>
                  <a:lnTo>
                    <a:pt x="1001" y="712"/>
                  </a:lnTo>
                  <a:lnTo>
                    <a:pt x="1001" y="720"/>
                  </a:lnTo>
                  <a:lnTo>
                    <a:pt x="993" y="720"/>
                  </a:lnTo>
                  <a:lnTo>
                    <a:pt x="993" y="712"/>
                  </a:lnTo>
                  <a:lnTo>
                    <a:pt x="985" y="712"/>
                  </a:lnTo>
                  <a:lnTo>
                    <a:pt x="993" y="720"/>
                  </a:lnTo>
                  <a:lnTo>
                    <a:pt x="985" y="728"/>
                  </a:lnTo>
                  <a:lnTo>
                    <a:pt x="985" y="736"/>
                  </a:lnTo>
                  <a:lnTo>
                    <a:pt x="1001" y="744"/>
                  </a:lnTo>
                  <a:lnTo>
                    <a:pt x="1001" y="752"/>
                  </a:lnTo>
                  <a:lnTo>
                    <a:pt x="985" y="768"/>
                  </a:lnTo>
                  <a:lnTo>
                    <a:pt x="977" y="768"/>
                  </a:lnTo>
                  <a:lnTo>
                    <a:pt x="969" y="784"/>
                  </a:lnTo>
                  <a:lnTo>
                    <a:pt x="977" y="784"/>
                  </a:lnTo>
                  <a:lnTo>
                    <a:pt x="969" y="792"/>
                  </a:lnTo>
                  <a:lnTo>
                    <a:pt x="937" y="816"/>
                  </a:lnTo>
                  <a:lnTo>
                    <a:pt x="921" y="816"/>
                  </a:lnTo>
                  <a:lnTo>
                    <a:pt x="905" y="832"/>
                  </a:lnTo>
                  <a:lnTo>
                    <a:pt x="889" y="840"/>
                  </a:lnTo>
                  <a:lnTo>
                    <a:pt x="881" y="848"/>
                  </a:lnTo>
                  <a:lnTo>
                    <a:pt x="873" y="848"/>
                  </a:lnTo>
                  <a:lnTo>
                    <a:pt x="881" y="840"/>
                  </a:lnTo>
                  <a:lnTo>
                    <a:pt x="889" y="840"/>
                  </a:lnTo>
                  <a:lnTo>
                    <a:pt x="897" y="832"/>
                  </a:lnTo>
                  <a:lnTo>
                    <a:pt x="929" y="808"/>
                  </a:lnTo>
                  <a:lnTo>
                    <a:pt x="889" y="832"/>
                  </a:lnTo>
                  <a:lnTo>
                    <a:pt x="889" y="824"/>
                  </a:lnTo>
                  <a:lnTo>
                    <a:pt x="889" y="808"/>
                  </a:lnTo>
                  <a:lnTo>
                    <a:pt x="881" y="824"/>
                  </a:lnTo>
                  <a:lnTo>
                    <a:pt x="873" y="824"/>
                  </a:lnTo>
                  <a:lnTo>
                    <a:pt x="873" y="816"/>
                  </a:lnTo>
                  <a:lnTo>
                    <a:pt x="873" y="824"/>
                  </a:lnTo>
                  <a:lnTo>
                    <a:pt x="865" y="832"/>
                  </a:lnTo>
                  <a:lnTo>
                    <a:pt x="865" y="824"/>
                  </a:lnTo>
                  <a:lnTo>
                    <a:pt x="857" y="816"/>
                  </a:lnTo>
                  <a:lnTo>
                    <a:pt x="849" y="816"/>
                  </a:lnTo>
                  <a:lnTo>
                    <a:pt x="857" y="832"/>
                  </a:lnTo>
                  <a:lnTo>
                    <a:pt x="865" y="840"/>
                  </a:lnTo>
                  <a:lnTo>
                    <a:pt x="873" y="840"/>
                  </a:lnTo>
                  <a:lnTo>
                    <a:pt x="865" y="848"/>
                  </a:lnTo>
                  <a:lnTo>
                    <a:pt x="857" y="848"/>
                  </a:lnTo>
                  <a:lnTo>
                    <a:pt x="849" y="856"/>
                  </a:lnTo>
                  <a:lnTo>
                    <a:pt x="841" y="856"/>
                  </a:lnTo>
                  <a:lnTo>
                    <a:pt x="841" y="840"/>
                  </a:lnTo>
                  <a:lnTo>
                    <a:pt x="833" y="840"/>
                  </a:lnTo>
                  <a:lnTo>
                    <a:pt x="825" y="824"/>
                  </a:lnTo>
                  <a:lnTo>
                    <a:pt x="833" y="840"/>
                  </a:lnTo>
                  <a:lnTo>
                    <a:pt x="841" y="848"/>
                  </a:lnTo>
                  <a:lnTo>
                    <a:pt x="833" y="848"/>
                  </a:lnTo>
                  <a:lnTo>
                    <a:pt x="833" y="864"/>
                  </a:lnTo>
                  <a:lnTo>
                    <a:pt x="825" y="872"/>
                  </a:lnTo>
                  <a:lnTo>
                    <a:pt x="825" y="864"/>
                  </a:lnTo>
                  <a:lnTo>
                    <a:pt x="817" y="872"/>
                  </a:lnTo>
                  <a:lnTo>
                    <a:pt x="801" y="880"/>
                  </a:lnTo>
                  <a:lnTo>
                    <a:pt x="801" y="888"/>
                  </a:lnTo>
                  <a:lnTo>
                    <a:pt x="809" y="880"/>
                  </a:lnTo>
                  <a:lnTo>
                    <a:pt x="817" y="880"/>
                  </a:lnTo>
                  <a:lnTo>
                    <a:pt x="809" y="888"/>
                  </a:lnTo>
                  <a:lnTo>
                    <a:pt x="801" y="904"/>
                  </a:lnTo>
                  <a:lnTo>
                    <a:pt x="768" y="904"/>
                  </a:lnTo>
                  <a:lnTo>
                    <a:pt x="777" y="904"/>
                  </a:lnTo>
                  <a:lnTo>
                    <a:pt x="785" y="904"/>
                  </a:lnTo>
                  <a:lnTo>
                    <a:pt x="785" y="912"/>
                  </a:lnTo>
                  <a:lnTo>
                    <a:pt x="785" y="920"/>
                  </a:lnTo>
                  <a:lnTo>
                    <a:pt x="793" y="920"/>
                  </a:lnTo>
                  <a:lnTo>
                    <a:pt x="785" y="952"/>
                  </a:lnTo>
                  <a:lnTo>
                    <a:pt x="777" y="960"/>
                  </a:lnTo>
                  <a:lnTo>
                    <a:pt x="777" y="952"/>
                  </a:lnTo>
                  <a:lnTo>
                    <a:pt x="777" y="944"/>
                  </a:lnTo>
                  <a:lnTo>
                    <a:pt x="768" y="944"/>
                  </a:lnTo>
                  <a:lnTo>
                    <a:pt x="768" y="952"/>
                  </a:lnTo>
                  <a:lnTo>
                    <a:pt x="760" y="960"/>
                  </a:lnTo>
                  <a:lnTo>
                    <a:pt x="752" y="952"/>
                  </a:lnTo>
                  <a:lnTo>
                    <a:pt x="752" y="960"/>
                  </a:lnTo>
                  <a:lnTo>
                    <a:pt x="760" y="968"/>
                  </a:lnTo>
                  <a:lnTo>
                    <a:pt x="777" y="968"/>
                  </a:lnTo>
                  <a:lnTo>
                    <a:pt x="777" y="976"/>
                  </a:lnTo>
                  <a:lnTo>
                    <a:pt x="768" y="1000"/>
                  </a:lnTo>
                  <a:lnTo>
                    <a:pt x="768" y="1008"/>
                  </a:lnTo>
                  <a:lnTo>
                    <a:pt x="785" y="1032"/>
                  </a:lnTo>
                  <a:lnTo>
                    <a:pt x="777" y="1056"/>
                  </a:lnTo>
                  <a:lnTo>
                    <a:pt x="785" y="1064"/>
                  </a:lnTo>
                  <a:lnTo>
                    <a:pt x="793" y="1080"/>
                  </a:lnTo>
                  <a:lnTo>
                    <a:pt x="793" y="1088"/>
                  </a:lnTo>
                  <a:lnTo>
                    <a:pt x="785" y="1096"/>
                  </a:lnTo>
                  <a:lnTo>
                    <a:pt x="777" y="1104"/>
                  </a:lnTo>
                  <a:lnTo>
                    <a:pt x="768" y="1096"/>
                  </a:lnTo>
                  <a:lnTo>
                    <a:pt x="752" y="1080"/>
                  </a:lnTo>
                  <a:lnTo>
                    <a:pt x="728" y="1080"/>
                  </a:lnTo>
                  <a:lnTo>
                    <a:pt x="720" y="1080"/>
                  </a:lnTo>
                  <a:lnTo>
                    <a:pt x="704" y="1080"/>
                  </a:lnTo>
                  <a:lnTo>
                    <a:pt x="680" y="1064"/>
                  </a:lnTo>
                  <a:lnTo>
                    <a:pt x="664" y="1064"/>
                  </a:lnTo>
                  <a:lnTo>
                    <a:pt x="664" y="1056"/>
                  </a:lnTo>
                  <a:lnTo>
                    <a:pt x="656" y="1048"/>
                  </a:lnTo>
                  <a:lnTo>
                    <a:pt x="632" y="1048"/>
                  </a:lnTo>
                  <a:lnTo>
                    <a:pt x="624" y="1048"/>
                  </a:lnTo>
                  <a:lnTo>
                    <a:pt x="624" y="1032"/>
                  </a:lnTo>
                  <a:lnTo>
                    <a:pt x="616" y="1016"/>
                  </a:lnTo>
                  <a:lnTo>
                    <a:pt x="608" y="984"/>
                  </a:lnTo>
                  <a:lnTo>
                    <a:pt x="600" y="984"/>
                  </a:lnTo>
                  <a:lnTo>
                    <a:pt x="600" y="968"/>
                  </a:lnTo>
                  <a:lnTo>
                    <a:pt x="600" y="960"/>
                  </a:lnTo>
                  <a:lnTo>
                    <a:pt x="592" y="952"/>
                  </a:lnTo>
                  <a:lnTo>
                    <a:pt x="592" y="944"/>
                  </a:lnTo>
                  <a:lnTo>
                    <a:pt x="592" y="920"/>
                  </a:lnTo>
                  <a:lnTo>
                    <a:pt x="576" y="920"/>
                  </a:lnTo>
                  <a:lnTo>
                    <a:pt x="552" y="888"/>
                  </a:lnTo>
                  <a:lnTo>
                    <a:pt x="544" y="864"/>
                  </a:lnTo>
                  <a:lnTo>
                    <a:pt x="536" y="856"/>
                  </a:lnTo>
                  <a:lnTo>
                    <a:pt x="528" y="848"/>
                  </a:lnTo>
                  <a:lnTo>
                    <a:pt x="496" y="776"/>
                  </a:lnTo>
                  <a:lnTo>
                    <a:pt x="488" y="768"/>
                  </a:lnTo>
                  <a:lnTo>
                    <a:pt x="480" y="744"/>
                  </a:lnTo>
                  <a:lnTo>
                    <a:pt x="456" y="728"/>
                  </a:lnTo>
                  <a:lnTo>
                    <a:pt x="448" y="720"/>
                  </a:lnTo>
                  <a:lnTo>
                    <a:pt x="432" y="696"/>
                  </a:lnTo>
                  <a:lnTo>
                    <a:pt x="400" y="696"/>
                  </a:lnTo>
                  <a:lnTo>
                    <a:pt x="368" y="688"/>
                  </a:lnTo>
                  <a:lnTo>
                    <a:pt x="360" y="680"/>
                  </a:lnTo>
                  <a:lnTo>
                    <a:pt x="352" y="680"/>
                  </a:lnTo>
                  <a:lnTo>
                    <a:pt x="344" y="696"/>
                  </a:lnTo>
                  <a:lnTo>
                    <a:pt x="336" y="696"/>
                  </a:lnTo>
                  <a:lnTo>
                    <a:pt x="336" y="688"/>
                  </a:lnTo>
                  <a:lnTo>
                    <a:pt x="328" y="688"/>
                  </a:lnTo>
                  <a:lnTo>
                    <a:pt x="320" y="688"/>
                  </a:lnTo>
                  <a:lnTo>
                    <a:pt x="304" y="704"/>
                  </a:lnTo>
                  <a:lnTo>
                    <a:pt x="304" y="728"/>
                  </a:lnTo>
                  <a:lnTo>
                    <a:pt x="296" y="736"/>
                  </a:lnTo>
                  <a:lnTo>
                    <a:pt x="296" y="744"/>
                  </a:lnTo>
                  <a:lnTo>
                    <a:pt x="288" y="744"/>
                  </a:lnTo>
                  <a:lnTo>
                    <a:pt x="280" y="760"/>
                  </a:lnTo>
                  <a:lnTo>
                    <a:pt x="280" y="768"/>
                  </a:lnTo>
                  <a:lnTo>
                    <a:pt x="264" y="768"/>
                  </a:lnTo>
                  <a:lnTo>
                    <a:pt x="256" y="760"/>
                  </a:lnTo>
                  <a:lnTo>
                    <a:pt x="216" y="736"/>
                  </a:lnTo>
                  <a:lnTo>
                    <a:pt x="208" y="728"/>
                  </a:lnTo>
                  <a:lnTo>
                    <a:pt x="192" y="720"/>
                  </a:lnTo>
                  <a:lnTo>
                    <a:pt x="176" y="704"/>
                  </a:lnTo>
                  <a:lnTo>
                    <a:pt x="160" y="688"/>
                  </a:lnTo>
                  <a:lnTo>
                    <a:pt x="152" y="672"/>
                  </a:lnTo>
                  <a:lnTo>
                    <a:pt x="152" y="648"/>
                  </a:lnTo>
                  <a:lnTo>
                    <a:pt x="152" y="640"/>
                  </a:lnTo>
                  <a:lnTo>
                    <a:pt x="144" y="632"/>
                  </a:lnTo>
                  <a:lnTo>
                    <a:pt x="136" y="616"/>
                  </a:lnTo>
                  <a:lnTo>
                    <a:pt x="136" y="608"/>
                  </a:lnTo>
                  <a:lnTo>
                    <a:pt x="128" y="584"/>
                  </a:lnTo>
                  <a:lnTo>
                    <a:pt x="96" y="560"/>
                  </a:lnTo>
                  <a:lnTo>
                    <a:pt x="88" y="552"/>
                  </a:lnTo>
                  <a:lnTo>
                    <a:pt x="80" y="544"/>
                  </a:lnTo>
                  <a:lnTo>
                    <a:pt x="72" y="528"/>
                  </a:lnTo>
                  <a:lnTo>
                    <a:pt x="48" y="496"/>
                  </a:lnTo>
                  <a:lnTo>
                    <a:pt x="32" y="496"/>
                  </a:lnTo>
                  <a:lnTo>
                    <a:pt x="16" y="456"/>
                  </a:lnTo>
                  <a:lnTo>
                    <a:pt x="0" y="456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00FF00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50"/>
            <p:cNvSpPr>
              <a:spLocks/>
            </p:cNvSpPr>
            <p:nvPr/>
          </p:nvSpPr>
          <p:spPr bwMode="auto">
            <a:xfrm>
              <a:off x="2597" y="1086"/>
              <a:ext cx="582" cy="630"/>
            </a:xfrm>
            <a:custGeom>
              <a:avLst/>
              <a:gdLst>
                <a:gd name="T0" fmla="*/ 467 w 528"/>
                <a:gd name="T1" fmla="*/ 579 h 592"/>
                <a:gd name="T2" fmla="*/ 414 w 528"/>
                <a:gd name="T3" fmla="*/ 528 h 592"/>
                <a:gd name="T4" fmla="*/ 388 w 528"/>
                <a:gd name="T5" fmla="*/ 519 h 592"/>
                <a:gd name="T6" fmla="*/ 379 w 528"/>
                <a:gd name="T7" fmla="*/ 511 h 592"/>
                <a:gd name="T8" fmla="*/ 370 w 528"/>
                <a:gd name="T9" fmla="*/ 511 h 592"/>
                <a:gd name="T10" fmla="*/ 344 w 528"/>
                <a:gd name="T11" fmla="*/ 494 h 592"/>
                <a:gd name="T12" fmla="*/ 353 w 528"/>
                <a:gd name="T13" fmla="*/ 468 h 592"/>
                <a:gd name="T14" fmla="*/ 344 w 528"/>
                <a:gd name="T15" fmla="*/ 443 h 592"/>
                <a:gd name="T16" fmla="*/ 353 w 528"/>
                <a:gd name="T17" fmla="*/ 417 h 592"/>
                <a:gd name="T18" fmla="*/ 335 w 528"/>
                <a:gd name="T19" fmla="*/ 409 h 592"/>
                <a:gd name="T20" fmla="*/ 335 w 528"/>
                <a:gd name="T21" fmla="*/ 392 h 592"/>
                <a:gd name="T22" fmla="*/ 370 w 528"/>
                <a:gd name="T23" fmla="*/ 358 h 592"/>
                <a:gd name="T24" fmla="*/ 379 w 528"/>
                <a:gd name="T25" fmla="*/ 289 h 592"/>
                <a:gd name="T26" fmla="*/ 414 w 528"/>
                <a:gd name="T27" fmla="*/ 255 h 592"/>
                <a:gd name="T28" fmla="*/ 503 w 528"/>
                <a:gd name="T29" fmla="*/ 162 h 592"/>
                <a:gd name="T30" fmla="*/ 573 w 528"/>
                <a:gd name="T31" fmla="*/ 128 h 592"/>
                <a:gd name="T32" fmla="*/ 573 w 528"/>
                <a:gd name="T33" fmla="*/ 128 h 592"/>
                <a:gd name="T34" fmla="*/ 538 w 528"/>
                <a:gd name="T35" fmla="*/ 128 h 592"/>
                <a:gd name="T36" fmla="*/ 476 w 528"/>
                <a:gd name="T37" fmla="*/ 128 h 592"/>
                <a:gd name="T38" fmla="*/ 467 w 528"/>
                <a:gd name="T39" fmla="*/ 111 h 592"/>
                <a:gd name="T40" fmla="*/ 406 w 528"/>
                <a:gd name="T41" fmla="*/ 128 h 592"/>
                <a:gd name="T42" fmla="*/ 388 w 528"/>
                <a:gd name="T43" fmla="*/ 119 h 592"/>
                <a:gd name="T44" fmla="*/ 362 w 528"/>
                <a:gd name="T45" fmla="*/ 119 h 592"/>
                <a:gd name="T46" fmla="*/ 344 w 528"/>
                <a:gd name="T47" fmla="*/ 94 h 592"/>
                <a:gd name="T48" fmla="*/ 344 w 528"/>
                <a:gd name="T49" fmla="*/ 85 h 592"/>
                <a:gd name="T50" fmla="*/ 317 w 528"/>
                <a:gd name="T51" fmla="*/ 85 h 592"/>
                <a:gd name="T52" fmla="*/ 273 w 528"/>
                <a:gd name="T53" fmla="*/ 94 h 592"/>
                <a:gd name="T54" fmla="*/ 256 w 528"/>
                <a:gd name="T55" fmla="*/ 94 h 592"/>
                <a:gd name="T56" fmla="*/ 220 w 528"/>
                <a:gd name="T57" fmla="*/ 77 h 592"/>
                <a:gd name="T58" fmla="*/ 220 w 528"/>
                <a:gd name="T59" fmla="*/ 68 h 592"/>
                <a:gd name="T60" fmla="*/ 185 w 528"/>
                <a:gd name="T61" fmla="*/ 68 h 592"/>
                <a:gd name="T62" fmla="*/ 185 w 528"/>
                <a:gd name="T63" fmla="*/ 26 h 592"/>
                <a:gd name="T64" fmla="*/ 150 w 528"/>
                <a:gd name="T65" fmla="*/ 0 h 592"/>
                <a:gd name="T66" fmla="*/ 150 w 528"/>
                <a:gd name="T67" fmla="*/ 34 h 592"/>
                <a:gd name="T68" fmla="*/ 0 w 528"/>
                <a:gd name="T69" fmla="*/ 43 h 592"/>
                <a:gd name="T70" fmla="*/ 9 w 528"/>
                <a:gd name="T71" fmla="*/ 77 h 592"/>
                <a:gd name="T72" fmla="*/ 9 w 528"/>
                <a:gd name="T73" fmla="*/ 162 h 592"/>
                <a:gd name="T74" fmla="*/ 26 w 528"/>
                <a:gd name="T75" fmla="*/ 179 h 592"/>
                <a:gd name="T76" fmla="*/ 26 w 528"/>
                <a:gd name="T77" fmla="*/ 247 h 592"/>
                <a:gd name="T78" fmla="*/ 35 w 528"/>
                <a:gd name="T79" fmla="*/ 272 h 592"/>
                <a:gd name="T80" fmla="*/ 35 w 528"/>
                <a:gd name="T81" fmla="*/ 315 h 592"/>
                <a:gd name="T82" fmla="*/ 53 w 528"/>
                <a:gd name="T83" fmla="*/ 341 h 592"/>
                <a:gd name="T84" fmla="*/ 53 w 528"/>
                <a:gd name="T85" fmla="*/ 375 h 592"/>
                <a:gd name="T86" fmla="*/ 35 w 528"/>
                <a:gd name="T87" fmla="*/ 392 h 592"/>
                <a:gd name="T88" fmla="*/ 44 w 528"/>
                <a:gd name="T89" fmla="*/ 426 h 592"/>
                <a:gd name="T90" fmla="*/ 62 w 528"/>
                <a:gd name="T91" fmla="*/ 434 h 592"/>
                <a:gd name="T92" fmla="*/ 62 w 528"/>
                <a:gd name="T93" fmla="*/ 621 h 592"/>
                <a:gd name="T94" fmla="*/ 62 w 528"/>
                <a:gd name="T95" fmla="*/ 630 h 592"/>
                <a:gd name="T96" fmla="*/ 476 w 528"/>
                <a:gd name="T97" fmla="*/ 621 h 59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28"/>
                <a:gd name="T148" fmla="*/ 0 h 592"/>
                <a:gd name="T149" fmla="*/ 528 w 528"/>
                <a:gd name="T150" fmla="*/ 592 h 59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28" h="592">
                  <a:moveTo>
                    <a:pt x="432" y="584"/>
                  </a:moveTo>
                  <a:lnTo>
                    <a:pt x="432" y="576"/>
                  </a:lnTo>
                  <a:lnTo>
                    <a:pt x="424" y="544"/>
                  </a:lnTo>
                  <a:lnTo>
                    <a:pt x="400" y="536"/>
                  </a:lnTo>
                  <a:lnTo>
                    <a:pt x="376" y="512"/>
                  </a:lnTo>
                  <a:lnTo>
                    <a:pt x="376" y="496"/>
                  </a:lnTo>
                  <a:lnTo>
                    <a:pt x="352" y="488"/>
                  </a:lnTo>
                  <a:lnTo>
                    <a:pt x="344" y="480"/>
                  </a:lnTo>
                  <a:lnTo>
                    <a:pt x="336" y="480"/>
                  </a:lnTo>
                  <a:lnTo>
                    <a:pt x="328" y="480"/>
                  </a:lnTo>
                  <a:lnTo>
                    <a:pt x="312" y="464"/>
                  </a:lnTo>
                  <a:lnTo>
                    <a:pt x="312" y="456"/>
                  </a:lnTo>
                  <a:lnTo>
                    <a:pt x="320" y="448"/>
                  </a:lnTo>
                  <a:lnTo>
                    <a:pt x="320" y="440"/>
                  </a:lnTo>
                  <a:lnTo>
                    <a:pt x="312" y="432"/>
                  </a:lnTo>
                  <a:lnTo>
                    <a:pt x="312" y="424"/>
                  </a:lnTo>
                  <a:lnTo>
                    <a:pt x="312" y="416"/>
                  </a:lnTo>
                  <a:lnTo>
                    <a:pt x="320" y="392"/>
                  </a:lnTo>
                  <a:lnTo>
                    <a:pt x="312" y="384"/>
                  </a:lnTo>
                  <a:lnTo>
                    <a:pt x="304" y="384"/>
                  </a:lnTo>
                  <a:lnTo>
                    <a:pt x="304" y="368"/>
                  </a:lnTo>
                  <a:lnTo>
                    <a:pt x="304" y="360"/>
                  </a:lnTo>
                  <a:lnTo>
                    <a:pt x="312" y="352"/>
                  </a:lnTo>
                  <a:lnTo>
                    <a:pt x="336" y="336"/>
                  </a:lnTo>
                  <a:lnTo>
                    <a:pt x="344" y="328"/>
                  </a:lnTo>
                  <a:lnTo>
                    <a:pt x="344" y="272"/>
                  </a:lnTo>
                  <a:lnTo>
                    <a:pt x="336" y="272"/>
                  </a:lnTo>
                  <a:lnTo>
                    <a:pt x="344" y="264"/>
                  </a:lnTo>
                  <a:lnTo>
                    <a:pt x="376" y="240"/>
                  </a:lnTo>
                  <a:lnTo>
                    <a:pt x="416" y="200"/>
                  </a:lnTo>
                  <a:lnTo>
                    <a:pt x="424" y="176"/>
                  </a:lnTo>
                  <a:lnTo>
                    <a:pt x="456" y="152"/>
                  </a:lnTo>
                  <a:lnTo>
                    <a:pt x="488" y="152"/>
                  </a:lnTo>
                  <a:lnTo>
                    <a:pt x="512" y="136"/>
                  </a:lnTo>
                  <a:lnTo>
                    <a:pt x="520" y="120"/>
                  </a:lnTo>
                  <a:lnTo>
                    <a:pt x="528" y="120"/>
                  </a:lnTo>
                  <a:lnTo>
                    <a:pt x="520" y="120"/>
                  </a:lnTo>
                  <a:lnTo>
                    <a:pt x="504" y="128"/>
                  </a:lnTo>
                  <a:lnTo>
                    <a:pt x="496" y="128"/>
                  </a:lnTo>
                  <a:lnTo>
                    <a:pt x="488" y="120"/>
                  </a:lnTo>
                  <a:lnTo>
                    <a:pt x="432" y="120"/>
                  </a:lnTo>
                  <a:lnTo>
                    <a:pt x="432" y="104"/>
                  </a:lnTo>
                  <a:lnTo>
                    <a:pt x="424" y="104"/>
                  </a:lnTo>
                  <a:lnTo>
                    <a:pt x="408" y="128"/>
                  </a:lnTo>
                  <a:lnTo>
                    <a:pt x="384" y="128"/>
                  </a:lnTo>
                  <a:lnTo>
                    <a:pt x="368" y="120"/>
                  </a:lnTo>
                  <a:lnTo>
                    <a:pt x="368" y="112"/>
                  </a:lnTo>
                  <a:lnTo>
                    <a:pt x="352" y="112"/>
                  </a:lnTo>
                  <a:lnTo>
                    <a:pt x="352" y="96"/>
                  </a:lnTo>
                  <a:lnTo>
                    <a:pt x="344" y="96"/>
                  </a:lnTo>
                  <a:lnTo>
                    <a:pt x="328" y="112"/>
                  </a:lnTo>
                  <a:lnTo>
                    <a:pt x="320" y="96"/>
                  </a:lnTo>
                  <a:lnTo>
                    <a:pt x="312" y="88"/>
                  </a:lnTo>
                  <a:lnTo>
                    <a:pt x="304" y="88"/>
                  </a:lnTo>
                  <a:lnTo>
                    <a:pt x="304" y="80"/>
                  </a:lnTo>
                  <a:lnTo>
                    <a:pt x="312" y="80"/>
                  </a:lnTo>
                  <a:lnTo>
                    <a:pt x="304" y="80"/>
                  </a:lnTo>
                  <a:lnTo>
                    <a:pt x="288" y="80"/>
                  </a:lnTo>
                  <a:lnTo>
                    <a:pt x="264" y="72"/>
                  </a:lnTo>
                  <a:lnTo>
                    <a:pt x="256" y="72"/>
                  </a:lnTo>
                  <a:lnTo>
                    <a:pt x="248" y="88"/>
                  </a:lnTo>
                  <a:lnTo>
                    <a:pt x="232" y="88"/>
                  </a:lnTo>
                  <a:lnTo>
                    <a:pt x="224" y="72"/>
                  </a:lnTo>
                  <a:lnTo>
                    <a:pt x="200" y="72"/>
                  </a:lnTo>
                  <a:lnTo>
                    <a:pt x="200" y="64"/>
                  </a:lnTo>
                  <a:lnTo>
                    <a:pt x="192" y="72"/>
                  </a:lnTo>
                  <a:lnTo>
                    <a:pt x="176" y="72"/>
                  </a:lnTo>
                  <a:lnTo>
                    <a:pt x="168" y="64"/>
                  </a:lnTo>
                  <a:lnTo>
                    <a:pt x="168" y="56"/>
                  </a:lnTo>
                  <a:lnTo>
                    <a:pt x="168" y="24"/>
                  </a:lnTo>
                  <a:lnTo>
                    <a:pt x="152" y="0"/>
                  </a:lnTo>
                  <a:lnTo>
                    <a:pt x="136" y="0"/>
                  </a:lnTo>
                  <a:lnTo>
                    <a:pt x="136" y="32"/>
                  </a:lnTo>
                  <a:lnTo>
                    <a:pt x="128" y="40"/>
                  </a:lnTo>
                  <a:lnTo>
                    <a:pt x="0" y="40"/>
                  </a:lnTo>
                  <a:lnTo>
                    <a:pt x="8" y="72"/>
                  </a:lnTo>
                  <a:lnTo>
                    <a:pt x="8" y="88"/>
                  </a:lnTo>
                  <a:lnTo>
                    <a:pt x="8" y="128"/>
                  </a:lnTo>
                  <a:lnTo>
                    <a:pt x="8" y="152"/>
                  </a:lnTo>
                  <a:lnTo>
                    <a:pt x="16" y="160"/>
                  </a:lnTo>
                  <a:lnTo>
                    <a:pt x="24" y="168"/>
                  </a:lnTo>
                  <a:lnTo>
                    <a:pt x="24" y="200"/>
                  </a:lnTo>
                  <a:lnTo>
                    <a:pt x="24" y="216"/>
                  </a:lnTo>
                  <a:lnTo>
                    <a:pt x="24" y="232"/>
                  </a:lnTo>
                  <a:lnTo>
                    <a:pt x="24" y="240"/>
                  </a:lnTo>
                  <a:lnTo>
                    <a:pt x="32" y="256"/>
                  </a:lnTo>
                  <a:lnTo>
                    <a:pt x="32" y="272"/>
                  </a:lnTo>
                  <a:lnTo>
                    <a:pt x="32" y="296"/>
                  </a:lnTo>
                  <a:lnTo>
                    <a:pt x="40" y="304"/>
                  </a:lnTo>
                  <a:lnTo>
                    <a:pt x="48" y="320"/>
                  </a:lnTo>
                  <a:lnTo>
                    <a:pt x="48" y="344"/>
                  </a:lnTo>
                  <a:lnTo>
                    <a:pt x="48" y="352"/>
                  </a:lnTo>
                  <a:lnTo>
                    <a:pt x="32" y="368"/>
                  </a:lnTo>
                  <a:lnTo>
                    <a:pt x="24" y="376"/>
                  </a:lnTo>
                  <a:lnTo>
                    <a:pt x="24" y="384"/>
                  </a:lnTo>
                  <a:lnTo>
                    <a:pt x="40" y="400"/>
                  </a:lnTo>
                  <a:lnTo>
                    <a:pt x="48" y="408"/>
                  </a:lnTo>
                  <a:lnTo>
                    <a:pt x="56" y="408"/>
                  </a:lnTo>
                  <a:lnTo>
                    <a:pt x="56" y="448"/>
                  </a:lnTo>
                  <a:lnTo>
                    <a:pt x="48" y="544"/>
                  </a:lnTo>
                  <a:lnTo>
                    <a:pt x="56" y="584"/>
                  </a:lnTo>
                  <a:lnTo>
                    <a:pt x="56" y="592"/>
                  </a:lnTo>
                  <a:lnTo>
                    <a:pt x="136" y="592"/>
                  </a:lnTo>
                  <a:lnTo>
                    <a:pt x="400" y="592"/>
                  </a:lnTo>
                  <a:lnTo>
                    <a:pt x="432" y="584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0" name="Freeform 51"/>
            <p:cNvSpPr>
              <a:spLocks/>
            </p:cNvSpPr>
            <p:nvPr/>
          </p:nvSpPr>
          <p:spPr bwMode="auto">
            <a:xfrm>
              <a:off x="2641" y="1708"/>
              <a:ext cx="529" cy="341"/>
            </a:xfrm>
            <a:custGeom>
              <a:avLst/>
              <a:gdLst>
                <a:gd name="T0" fmla="*/ 62 w 480"/>
                <a:gd name="T1" fmla="*/ 290 h 320"/>
                <a:gd name="T2" fmla="*/ 62 w 480"/>
                <a:gd name="T3" fmla="*/ 273 h 320"/>
                <a:gd name="T4" fmla="*/ 62 w 480"/>
                <a:gd name="T5" fmla="*/ 264 h 320"/>
                <a:gd name="T6" fmla="*/ 53 w 480"/>
                <a:gd name="T7" fmla="*/ 239 h 320"/>
                <a:gd name="T8" fmla="*/ 44 w 480"/>
                <a:gd name="T9" fmla="*/ 230 h 320"/>
                <a:gd name="T10" fmla="*/ 44 w 480"/>
                <a:gd name="T11" fmla="*/ 179 h 320"/>
                <a:gd name="T12" fmla="*/ 18 w 480"/>
                <a:gd name="T13" fmla="*/ 162 h 320"/>
                <a:gd name="T14" fmla="*/ 18 w 480"/>
                <a:gd name="T15" fmla="*/ 153 h 320"/>
                <a:gd name="T16" fmla="*/ 18 w 480"/>
                <a:gd name="T17" fmla="*/ 136 h 320"/>
                <a:gd name="T18" fmla="*/ 18 w 480"/>
                <a:gd name="T19" fmla="*/ 128 h 320"/>
                <a:gd name="T20" fmla="*/ 0 w 480"/>
                <a:gd name="T21" fmla="*/ 94 h 320"/>
                <a:gd name="T22" fmla="*/ 0 w 480"/>
                <a:gd name="T23" fmla="*/ 85 h 320"/>
                <a:gd name="T24" fmla="*/ 18 w 480"/>
                <a:gd name="T25" fmla="*/ 43 h 320"/>
                <a:gd name="T26" fmla="*/ 0 w 480"/>
                <a:gd name="T27" fmla="*/ 43 h 320"/>
                <a:gd name="T28" fmla="*/ 9 w 480"/>
                <a:gd name="T29" fmla="*/ 34 h 320"/>
                <a:gd name="T30" fmla="*/ 9 w 480"/>
                <a:gd name="T31" fmla="*/ 26 h 320"/>
                <a:gd name="T32" fmla="*/ 0 w 480"/>
                <a:gd name="T33" fmla="*/ 9 h 320"/>
                <a:gd name="T34" fmla="*/ 18 w 480"/>
                <a:gd name="T35" fmla="*/ 9 h 320"/>
                <a:gd name="T36" fmla="*/ 397 w 480"/>
                <a:gd name="T37" fmla="*/ 9 h 320"/>
                <a:gd name="T38" fmla="*/ 432 w 480"/>
                <a:gd name="T39" fmla="*/ 0 h 320"/>
                <a:gd name="T40" fmla="*/ 441 w 480"/>
                <a:gd name="T41" fmla="*/ 17 h 320"/>
                <a:gd name="T42" fmla="*/ 441 w 480"/>
                <a:gd name="T43" fmla="*/ 34 h 320"/>
                <a:gd name="T44" fmla="*/ 441 w 480"/>
                <a:gd name="T45" fmla="*/ 60 h 320"/>
                <a:gd name="T46" fmla="*/ 450 w 480"/>
                <a:gd name="T47" fmla="*/ 85 h 320"/>
                <a:gd name="T48" fmla="*/ 450 w 480"/>
                <a:gd name="T49" fmla="*/ 85 h 320"/>
                <a:gd name="T50" fmla="*/ 476 w 480"/>
                <a:gd name="T51" fmla="*/ 94 h 320"/>
                <a:gd name="T52" fmla="*/ 485 w 480"/>
                <a:gd name="T53" fmla="*/ 111 h 320"/>
                <a:gd name="T54" fmla="*/ 503 w 480"/>
                <a:gd name="T55" fmla="*/ 128 h 320"/>
                <a:gd name="T56" fmla="*/ 503 w 480"/>
                <a:gd name="T57" fmla="*/ 136 h 320"/>
                <a:gd name="T58" fmla="*/ 511 w 480"/>
                <a:gd name="T59" fmla="*/ 136 h 320"/>
                <a:gd name="T60" fmla="*/ 529 w 480"/>
                <a:gd name="T61" fmla="*/ 145 h 320"/>
                <a:gd name="T62" fmla="*/ 529 w 480"/>
                <a:gd name="T63" fmla="*/ 171 h 320"/>
                <a:gd name="T64" fmla="*/ 520 w 480"/>
                <a:gd name="T65" fmla="*/ 188 h 320"/>
                <a:gd name="T66" fmla="*/ 511 w 480"/>
                <a:gd name="T67" fmla="*/ 196 h 320"/>
                <a:gd name="T68" fmla="*/ 511 w 480"/>
                <a:gd name="T69" fmla="*/ 213 h 320"/>
                <a:gd name="T70" fmla="*/ 494 w 480"/>
                <a:gd name="T71" fmla="*/ 222 h 320"/>
                <a:gd name="T72" fmla="*/ 458 w 480"/>
                <a:gd name="T73" fmla="*/ 230 h 320"/>
                <a:gd name="T74" fmla="*/ 458 w 480"/>
                <a:gd name="T75" fmla="*/ 256 h 320"/>
                <a:gd name="T76" fmla="*/ 467 w 480"/>
                <a:gd name="T77" fmla="*/ 281 h 320"/>
                <a:gd name="T78" fmla="*/ 458 w 480"/>
                <a:gd name="T79" fmla="*/ 298 h 320"/>
                <a:gd name="T80" fmla="*/ 450 w 480"/>
                <a:gd name="T81" fmla="*/ 315 h 320"/>
                <a:gd name="T82" fmla="*/ 432 w 480"/>
                <a:gd name="T83" fmla="*/ 332 h 320"/>
                <a:gd name="T84" fmla="*/ 441 w 480"/>
                <a:gd name="T85" fmla="*/ 332 h 320"/>
                <a:gd name="T86" fmla="*/ 432 w 480"/>
                <a:gd name="T87" fmla="*/ 341 h 320"/>
                <a:gd name="T88" fmla="*/ 432 w 480"/>
                <a:gd name="T89" fmla="*/ 341 h 320"/>
                <a:gd name="T90" fmla="*/ 406 w 480"/>
                <a:gd name="T91" fmla="*/ 315 h 320"/>
                <a:gd name="T92" fmla="*/ 62 w 480"/>
                <a:gd name="T93" fmla="*/ 324 h 32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80"/>
                <a:gd name="T142" fmla="*/ 0 h 320"/>
                <a:gd name="T143" fmla="*/ 480 w 480"/>
                <a:gd name="T144" fmla="*/ 320 h 3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80" h="320">
                  <a:moveTo>
                    <a:pt x="56" y="304"/>
                  </a:moveTo>
                  <a:lnTo>
                    <a:pt x="56" y="272"/>
                  </a:lnTo>
                  <a:lnTo>
                    <a:pt x="56" y="264"/>
                  </a:lnTo>
                  <a:lnTo>
                    <a:pt x="56" y="256"/>
                  </a:lnTo>
                  <a:lnTo>
                    <a:pt x="56" y="248"/>
                  </a:lnTo>
                  <a:lnTo>
                    <a:pt x="48" y="224"/>
                  </a:lnTo>
                  <a:lnTo>
                    <a:pt x="48" y="216"/>
                  </a:lnTo>
                  <a:lnTo>
                    <a:pt x="40" y="216"/>
                  </a:lnTo>
                  <a:lnTo>
                    <a:pt x="40" y="200"/>
                  </a:lnTo>
                  <a:lnTo>
                    <a:pt x="40" y="168"/>
                  </a:lnTo>
                  <a:lnTo>
                    <a:pt x="24" y="160"/>
                  </a:lnTo>
                  <a:lnTo>
                    <a:pt x="16" y="152"/>
                  </a:lnTo>
                  <a:lnTo>
                    <a:pt x="16" y="144"/>
                  </a:lnTo>
                  <a:lnTo>
                    <a:pt x="16" y="136"/>
                  </a:lnTo>
                  <a:lnTo>
                    <a:pt x="16" y="128"/>
                  </a:lnTo>
                  <a:lnTo>
                    <a:pt x="16" y="120"/>
                  </a:lnTo>
                  <a:lnTo>
                    <a:pt x="8" y="104"/>
                  </a:lnTo>
                  <a:lnTo>
                    <a:pt x="0" y="88"/>
                  </a:lnTo>
                  <a:lnTo>
                    <a:pt x="0" y="80"/>
                  </a:lnTo>
                  <a:lnTo>
                    <a:pt x="16" y="40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8" y="32"/>
                  </a:lnTo>
                  <a:lnTo>
                    <a:pt x="8" y="24"/>
                  </a:lnTo>
                  <a:lnTo>
                    <a:pt x="0" y="16"/>
                  </a:lnTo>
                  <a:lnTo>
                    <a:pt x="0" y="8"/>
                  </a:lnTo>
                  <a:lnTo>
                    <a:pt x="16" y="8"/>
                  </a:lnTo>
                  <a:lnTo>
                    <a:pt x="96" y="8"/>
                  </a:lnTo>
                  <a:lnTo>
                    <a:pt x="360" y="8"/>
                  </a:lnTo>
                  <a:lnTo>
                    <a:pt x="392" y="0"/>
                  </a:lnTo>
                  <a:lnTo>
                    <a:pt x="400" y="16"/>
                  </a:lnTo>
                  <a:lnTo>
                    <a:pt x="400" y="24"/>
                  </a:lnTo>
                  <a:lnTo>
                    <a:pt x="400" y="32"/>
                  </a:lnTo>
                  <a:lnTo>
                    <a:pt x="400" y="48"/>
                  </a:lnTo>
                  <a:lnTo>
                    <a:pt x="400" y="56"/>
                  </a:lnTo>
                  <a:lnTo>
                    <a:pt x="408" y="72"/>
                  </a:lnTo>
                  <a:lnTo>
                    <a:pt x="408" y="80"/>
                  </a:lnTo>
                  <a:lnTo>
                    <a:pt x="424" y="88"/>
                  </a:lnTo>
                  <a:lnTo>
                    <a:pt x="432" y="88"/>
                  </a:lnTo>
                  <a:lnTo>
                    <a:pt x="440" y="88"/>
                  </a:lnTo>
                  <a:lnTo>
                    <a:pt x="440" y="104"/>
                  </a:lnTo>
                  <a:lnTo>
                    <a:pt x="448" y="104"/>
                  </a:lnTo>
                  <a:lnTo>
                    <a:pt x="456" y="120"/>
                  </a:lnTo>
                  <a:lnTo>
                    <a:pt x="456" y="128"/>
                  </a:lnTo>
                  <a:lnTo>
                    <a:pt x="464" y="128"/>
                  </a:lnTo>
                  <a:lnTo>
                    <a:pt x="472" y="136"/>
                  </a:lnTo>
                  <a:lnTo>
                    <a:pt x="480" y="136"/>
                  </a:lnTo>
                  <a:lnTo>
                    <a:pt x="480" y="152"/>
                  </a:lnTo>
                  <a:lnTo>
                    <a:pt x="480" y="160"/>
                  </a:lnTo>
                  <a:lnTo>
                    <a:pt x="472" y="176"/>
                  </a:lnTo>
                  <a:lnTo>
                    <a:pt x="464" y="176"/>
                  </a:lnTo>
                  <a:lnTo>
                    <a:pt x="464" y="184"/>
                  </a:lnTo>
                  <a:lnTo>
                    <a:pt x="464" y="192"/>
                  </a:lnTo>
                  <a:lnTo>
                    <a:pt x="464" y="200"/>
                  </a:lnTo>
                  <a:lnTo>
                    <a:pt x="448" y="200"/>
                  </a:lnTo>
                  <a:lnTo>
                    <a:pt x="448" y="208"/>
                  </a:lnTo>
                  <a:lnTo>
                    <a:pt x="432" y="208"/>
                  </a:lnTo>
                  <a:lnTo>
                    <a:pt x="416" y="216"/>
                  </a:lnTo>
                  <a:lnTo>
                    <a:pt x="416" y="232"/>
                  </a:lnTo>
                  <a:lnTo>
                    <a:pt x="416" y="240"/>
                  </a:lnTo>
                  <a:lnTo>
                    <a:pt x="424" y="256"/>
                  </a:lnTo>
                  <a:lnTo>
                    <a:pt x="424" y="264"/>
                  </a:lnTo>
                  <a:lnTo>
                    <a:pt x="416" y="272"/>
                  </a:lnTo>
                  <a:lnTo>
                    <a:pt x="416" y="280"/>
                  </a:lnTo>
                  <a:lnTo>
                    <a:pt x="416" y="288"/>
                  </a:lnTo>
                  <a:lnTo>
                    <a:pt x="408" y="296"/>
                  </a:lnTo>
                  <a:lnTo>
                    <a:pt x="392" y="296"/>
                  </a:lnTo>
                  <a:lnTo>
                    <a:pt x="392" y="312"/>
                  </a:lnTo>
                  <a:lnTo>
                    <a:pt x="400" y="312"/>
                  </a:lnTo>
                  <a:lnTo>
                    <a:pt x="392" y="320"/>
                  </a:lnTo>
                  <a:lnTo>
                    <a:pt x="376" y="304"/>
                  </a:lnTo>
                  <a:lnTo>
                    <a:pt x="368" y="296"/>
                  </a:lnTo>
                  <a:lnTo>
                    <a:pt x="64" y="304"/>
                  </a:lnTo>
                  <a:lnTo>
                    <a:pt x="56" y="304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1" name="Freeform 52" descr="5%"/>
            <p:cNvSpPr>
              <a:spLocks/>
            </p:cNvSpPr>
            <p:nvPr/>
          </p:nvSpPr>
          <p:spPr bwMode="auto">
            <a:xfrm>
              <a:off x="2711" y="2023"/>
              <a:ext cx="592" cy="494"/>
            </a:xfrm>
            <a:custGeom>
              <a:avLst/>
              <a:gdLst>
                <a:gd name="T0" fmla="*/ 97 w 536"/>
                <a:gd name="T1" fmla="*/ 400 h 464"/>
                <a:gd name="T2" fmla="*/ 97 w 536"/>
                <a:gd name="T3" fmla="*/ 170 h 464"/>
                <a:gd name="T4" fmla="*/ 80 w 536"/>
                <a:gd name="T5" fmla="*/ 170 h 464"/>
                <a:gd name="T6" fmla="*/ 71 w 536"/>
                <a:gd name="T7" fmla="*/ 153 h 464"/>
                <a:gd name="T8" fmla="*/ 71 w 536"/>
                <a:gd name="T9" fmla="*/ 136 h 464"/>
                <a:gd name="T10" fmla="*/ 53 w 536"/>
                <a:gd name="T11" fmla="*/ 128 h 464"/>
                <a:gd name="T12" fmla="*/ 53 w 536"/>
                <a:gd name="T13" fmla="*/ 119 h 464"/>
                <a:gd name="T14" fmla="*/ 71 w 536"/>
                <a:gd name="T15" fmla="*/ 102 h 464"/>
                <a:gd name="T16" fmla="*/ 62 w 536"/>
                <a:gd name="T17" fmla="*/ 94 h 464"/>
                <a:gd name="T18" fmla="*/ 53 w 536"/>
                <a:gd name="T19" fmla="*/ 94 h 464"/>
                <a:gd name="T20" fmla="*/ 44 w 536"/>
                <a:gd name="T21" fmla="*/ 85 h 464"/>
                <a:gd name="T22" fmla="*/ 35 w 536"/>
                <a:gd name="T23" fmla="*/ 77 h 464"/>
                <a:gd name="T24" fmla="*/ 18 w 536"/>
                <a:gd name="T25" fmla="*/ 51 h 464"/>
                <a:gd name="T26" fmla="*/ 9 w 536"/>
                <a:gd name="T27" fmla="*/ 43 h 464"/>
                <a:gd name="T28" fmla="*/ 0 w 536"/>
                <a:gd name="T29" fmla="*/ 9 h 464"/>
                <a:gd name="T30" fmla="*/ 336 w 536"/>
                <a:gd name="T31" fmla="*/ 0 h 464"/>
                <a:gd name="T32" fmla="*/ 345 w 536"/>
                <a:gd name="T33" fmla="*/ 9 h 464"/>
                <a:gd name="T34" fmla="*/ 362 w 536"/>
                <a:gd name="T35" fmla="*/ 26 h 464"/>
                <a:gd name="T36" fmla="*/ 362 w 536"/>
                <a:gd name="T37" fmla="*/ 34 h 464"/>
                <a:gd name="T38" fmla="*/ 353 w 536"/>
                <a:gd name="T39" fmla="*/ 68 h 464"/>
                <a:gd name="T40" fmla="*/ 415 w 536"/>
                <a:gd name="T41" fmla="*/ 136 h 464"/>
                <a:gd name="T42" fmla="*/ 433 w 536"/>
                <a:gd name="T43" fmla="*/ 187 h 464"/>
                <a:gd name="T44" fmla="*/ 451 w 536"/>
                <a:gd name="T45" fmla="*/ 170 h 464"/>
                <a:gd name="T46" fmla="*/ 486 w 536"/>
                <a:gd name="T47" fmla="*/ 187 h 464"/>
                <a:gd name="T48" fmla="*/ 477 w 536"/>
                <a:gd name="T49" fmla="*/ 213 h 464"/>
                <a:gd name="T50" fmla="*/ 468 w 536"/>
                <a:gd name="T51" fmla="*/ 238 h 464"/>
                <a:gd name="T52" fmla="*/ 468 w 536"/>
                <a:gd name="T53" fmla="*/ 256 h 464"/>
                <a:gd name="T54" fmla="*/ 504 w 536"/>
                <a:gd name="T55" fmla="*/ 281 h 464"/>
                <a:gd name="T56" fmla="*/ 504 w 536"/>
                <a:gd name="T57" fmla="*/ 281 h 464"/>
                <a:gd name="T58" fmla="*/ 504 w 536"/>
                <a:gd name="T59" fmla="*/ 290 h 464"/>
                <a:gd name="T60" fmla="*/ 521 w 536"/>
                <a:gd name="T61" fmla="*/ 290 h 464"/>
                <a:gd name="T62" fmla="*/ 530 w 536"/>
                <a:gd name="T63" fmla="*/ 298 h 464"/>
                <a:gd name="T64" fmla="*/ 548 w 536"/>
                <a:gd name="T65" fmla="*/ 307 h 464"/>
                <a:gd name="T66" fmla="*/ 548 w 536"/>
                <a:gd name="T67" fmla="*/ 324 h 464"/>
                <a:gd name="T68" fmla="*/ 557 w 536"/>
                <a:gd name="T69" fmla="*/ 341 h 464"/>
                <a:gd name="T70" fmla="*/ 548 w 536"/>
                <a:gd name="T71" fmla="*/ 358 h 464"/>
                <a:gd name="T72" fmla="*/ 557 w 536"/>
                <a:gd name="T73" fmla="*/ 366 h 464"/>
                <a:gd name="T74" fmla="*/ 565 w 536"/>
                <a:gd name="T75" fmla="*/ 375 h 464"/>
                <a:gd name="T76" fmla="*/ 565 w 536"/>
                <a:gd name="T77" fmla="*/ 383 h 464"/>
                <a:gd name="T78" fmla="*/ 565 w 536"/>
                <a:gd name="T79" fmla="*/ 375 h 464"/>
                <a:gd name="T80" fmla="*/ 565 w 536"/>
                <a:gd name="T81" fmla="*/ 366 h 464"/>
                <a:gd name="T82" fmla="*/ 574 w 536"/>
                <a:gd name="T83" fmla="*/ 375 h 464"/>
                <a:gd name="T84" fmla="*/ 583 w 536"/>
                <a:gd name="T85" fmla="*/ 383 h 464"/>
                <a:gd name="T86" fmla="*/ 592 w 536"/>
                <a:gd name="T87" fmla="*/ 392 h 464"/>
                <a:gd name="T88" fmla="*/ 583 w 536"/>
                <a:gd name="T89" fmla="*/ 392 h 464"/>
                <a:gd name="T90" fmla="*/ 583 w 536"/>
                <a:gd name="T91" fmla="*/ 426 h 464"/>
                <a:gd name="T92" fmla="*/ 574 w 536"/>
                <a:gd name="T93" fmla="*/ 426 h 464"/>
                <a:gd name="T94" fmla="*/ 557 w 536"/>
                <a:gd name="T95" fmla="*/ 434 h 464"/>
                <a:gd name="T96" fmla="*/ 548 w 536"/>
                <a:gd name="T97" fmla="*/ 460 h 464"/>
                <a:gd name="T98" fmla="*/ 548 w 536"/>
                <a:gd name="T99" fmla="*/ 468 h 464"/>
                <a:gd name="T100" fmla="*/ 539 w 536"/>
                <a:gd name="T101" fmla="*/ 468 h 464"/>
                <a:gd name="T102" fmla="*/ 548 w 536"/>
                <a:gd name="T103" fmla="*/ 477 h 464"/>
                <a:gd name="T104" fmla="*/ 548 w 536"/>
                <a:gd name="T105" fmla="*/ 477 h 464"/>
                <a:gd name="T106" fmla="*/ 539 w 536"/>
                <a:gd name="T107" fmla="*/ 494 h 464"/>
                <a:gd name="T108" fmla="*/ 486 w 536"/>
                <a:gd name="T109" fmla="*/ 494 h 464"/>
                <a:gd name="T110" fmla="*/ 486 w 536"/>
                <a:gd name="T111" fmla="*/ 494 h 464"/>
                <a:gd name="T112" fmla="*/ 504 w 536"/>
                <a:gd name="T113" fmla="*/ 460 h 464"/>
                <a:gd name="T114" fmla="*/ 495 w 536"/>
                <a:gd name="T115" fmla="*/ 443 h 464"/>
                <a:gd name="T116" fmla="*/ 486 w 536"/>
                <a:gd name="T117" fmla="*/ 443 h 464"/>
                <a:gd name="T118" fmla="*/ 106 w 536"/>
                <a:gd name="T119" fmla="*/ 460 h 46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36"/>
                <a:gd name="T181" fmla="*/ 0 h 464"/>
                <a:gd name="T182" fmla="*/ 536 w 536"/>
                <a:gd name="T183" fmla="*/ 464 h 46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36" h="464">
                  <a:moveTo>
                    <a:pt x="96" y="432"/>
                  </a:moveTo>
                  <a:lnTo>
                    <a:pt x="88" y="376"/>
                  </a:lnTo>
                  <a:lnTo>
                    <a:pt x="88" y="160"/>
                  </a:lnTo>
                  <a:lnTo>
                    <a:pt x="72" y="160"/>
                  </a:lnTo>
                  <a:lnTo>
                    <a:pt x="64" y="144"/>
                  </a:lnTo>
                  <a:lnTo>
                    <a:pt x="64" y="136"/>
                  </a:lnTo>
                  <a:lnTo>
                    <a:pt x="64" y="128"/>
                  </a:lnTo>
                  <a:lnTo>
                    <a:pt x="48" y="120"/>
                  </a:lnTo>
                  <a:lnTo>
                    <a:pt x="48" y="112"/>
                  </a:lnTo>
                  <a:lnTo>
                    <a:pt x="64" y="104"/>
                  </a:lnTo>
                  <a:lnTo>
                    <a:pt x="64" y="96"/>
                  </a:lnTo>
                  <a:lnTo>
                    <a:pt x="64" y="88"/>
                  </a:lnTo>
                  <a:lnTo>
                    <a:pt x="56" y="88"/>
                  </a:lnTo>
                  <a:lnTo>
                    <a:pt x="56" y="80"/>
                  </a:lnTo>
                  <a:lnTo>
                    <a:pt x="48" y="88"/>
                  </a:lnTo>
                  <a:lnTo>
                    <a:pt x="40" y="80"/>
                  </a:lnTo>
                  <a:lnTo>
                    <a:pt x="24" y="72"/>
                  </a:lnTo>
                  <a:lnTo>
                    <a:pt x="32" y="72"/>
                  </a:lnTo>
                  <a:lnTo>
                    <a:pt x="16" y="48"/>
                  </a:lnTo>
                  <a:lnTo>
                    <a:pt x="8" y="40"/>
                  </a:lnTo>
                  <a:lnTo>
                    <a:pt x="8" y="32"/>
                  </a:lnTo>
                  <a:lnTo>
                    <a:pt x="0" y="8"/>
                  </a:lnTo>
                  <a:lnTo>
                    <a:pt x="304" y="0"/>
                  </a:lnTo>
                  <a:lnTo>
                    <a:pt x="312" y="8"/>
                  </a:lnTo>
                  <a:lnTo>
                    <a:pt x="328" y="24"/>
                  </a:lnTo>
                  <a:lnTo>
                    <a:pt x="328" y="32"/>
                  </a:lnTo>
                  <a:lnTo>
                    <a:pt x="320" y="40"/>
                  </a:lnTo>
                  <a:lnTo>
                    <a:pt x="320" y="64"/>
                  </a:lnTo>
                  <a:lnTo>
                    <a:pt x="344" y="104"/>
                  </a:lnTo>
                  <a:lnTo>
                    <a:pt x="376" y="128"/>
                  </a:lnTo>
                  <a:lnTo>
                    <a:pt x="392" y="136"/>
                  </a:lnTo>
                  <a:lnTo>
                    <a:pt x="392" y="176"/>
                  </a:lnTo>
                  <a:lnTo>
                    <a:pt x="408" y="176"/>
                  </a:lnTo>
                  <a:lnTo>
                    <a:pt x="408" y="160"/>
                  </a:lnTo>
                  <a:lnTo>
                    <a:pt x="424" y="168"/>
                  </a:lnTo>
                  <a:lnTo>
                    <a:pt x="440" y="176"/>
                  </a:lnTo>
                  <a:lnTo>
                    <a:pt x="440" y="184"/>
                  </a:lnTo>
                  <a:lnTo>
                    <a:pt x="432" y="200"/>
                  </a:lnTo>
                  <a:lnTo>
                    <a:pt x="432" y="216"/>
                  </a:lnTo>
                  <a:lnTo>
                    <a:pt x="424" y="224"/>
                  </a:lnTo>
                  <a:lnTo>
                    <a:pt x="424" y="240"/>
                  </a:lnTo>
                  <a:lnTo>
                    <a:pt x="432" y="256"/>
                  </a:lnTo>
                  <a:lnTo>
                    <a:pt x="456" y="264"/>
                  </a:lnTo>
                  <a:lnTo>
                    <a:pt x="456" y="272"/>
                  </a:lnTo>
                  <a:lnTo>
                    <a:pt x="472" y="272"/>
                  </a:lnTo>
                  <a:lnTo>
                    <a:pt x="480" y="280"/>
                  </a:lnTo>
                  <a:lnTo>
                    <a:pt x="496" y="288"/>
                  </a:lnTo>
                  <a:lnTo>
                    <a:pt x="496" y="304"/>
                  </a:lnTo>
                  <a:lnTo>
                    <a:pt x="504" y="320"/>
                  </a:lnTo>
                  <a:lnTo>
                    <a:pt x="496" y="328"/>
                  </a:lnTo>
                  <a:lnTo>
                    <a:pt x="496" y="336"/>
                  </a:lnTo>
                  <a:lnTo>
                    <a:pt x="504" y="344"/>
                  </a:lnTo>
                  <a:lnTo>
                    <a:pt x="512" y="352"/>
                  </a:lnTo>
                  <a:lnTo>
                    <a:pt x="512" y="360"/>
                  </a:lnTo>
                  <a:lnTo>
                    <a:pt x="512" y="352"/>
                  </a:lnTo>
                  <a:lnTo>
                    <a:pt x="512" y="344"/>
                  </a:lnTo>
                  <a:lnTo>
                    <a:pt x="520" y="344"/>
                  </a:lnTo>
                  <a:lnTo>
                    <a:pt x="520" y="352"/>
                  </a:lnTo>
                  <a:lnTo>
                    <a:pt x="528" y="360"/>
                  </a:lnTo>
                  <a:lnTo>
                    <a:pt x="536" y="368"/>
                  </a:lnTo>
                  <a:lnTo>
                    <a:pt x="528" y="368"/>
                  </a:lnTo>
                  <a:lnTo>
                    <a:pt x="528" y="400"/>
                  </a:lnTo>
                  <a:lnTo>
                    <a:pt x="520" y="400"/>
                  </a:lnTo>
                  <a:lnTo>
                    <a:pt x="504" y="408"/>
                  </a:lnTo>
                  <a:lnTo>
                    <a:pt x="496" y="432"/>
                  </a:lnTo>
                  <a:lnTo>
                    <a:pt x="496" y="440"/>
                  </a:lnTo>
                  <a:lnTo>
                    <a:pt x="488" y="440"/>
                  </a:lnTo>
                  <a:lnTo>
                    <a:pt x="496" y="440"/>
                  </a:lnTo>
                  <a:lnTo>
                    <a:pt x="496" y="448"/>
                  </a:lnTo>
                  <a:lnTo>
                    <a:pt x="504" y="448"/>
                  </a:lnTo>
                  <a:lnTo>
                    <a:pt x="496" y="448"/>
                  </a:lnTo>
                  <a:lnTo>
                    <a:pt x="488" y="464"/>
                  </a:lnTo>
                  <a:lnTo>
                    <a:pt x="440" y="464"/>
                  </a:lnTo>
                  <a:lnTo>
                    <a:pt x="448" y="440"/>
                  </a:lnTo>
                  <a:lnTo>
                    <a:pt x="456" y="432"/>
                  </a:lnTo>
                  <a:lnTo>
                    <a:pt x="456" y="424"/>
                  </a:lnTo>
                  <a:lnTo>
                    <a:pt x="448" y="416"/>
                  </a:lnTo>
                  <a:lnTo>
                    <a:pt x="440" y="416"/>
                  </a:lnTo>
                  <a:lnTo>
                    <a:pt x="96" y="432"/>
                  </a:lnTo>
                  <a:close/>
                </a:path>
              </a:pathLst>
            </a:custGeom>
            <a:pattFill prst="pct5">
              <a:fgClr>
                <a:schemeClr val="tx1"/>
              </a:fgClr>
              <a:bgClr>
                <a:srgbClr val="FFFFFF"/>
              </a:bgClr>
            </a:patt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2" name="Freeform 53"/>
            <p:cNvSpPr>
              <a:spLocks/>
            </p:cNvSpPr>
            <p:nvPr/>
          </p:nvSpPr>
          <p:spPr bwMode="auto">
            <a:xfrm>
              <a:off x="2817" y="2466"/>
              <a:ext cx="441" cy="392"/>
            </a:xfrm>
            <a:custGeom>
              <a:avLst/>
              <a:gdLst>
                <a:gd name="T0" fmla="*/ 326 w 400"/>
                <a:gd name="T1" fmla="*/ 366 h 368"/>
                <a:gd name="T2" fmla="*/ 326 w 400"/>
                <a:gd name="T3" fmla="*/ 358 h 368"/>
                <a:gd name="T4" fmla="*/ 326 w 400"/>
                <a:gd name="T5" fmla="*/ 358 h 368"/>
                <a:gd name="T6" fmla="*/ 318 w 400"/>
                <a:gd name="T7" fmla="*/ 332 h 368"/>
                <a:gd name="T8" fmla="*/ 309 w 400"/>
                <a:gd name="T9" fmla="*/ 324 h 368"/>
                <a:gd name="T10" fmla="*/ 318 w 400"/>
                <a:gd name="T11" fmla="*/ 315 h 368"/>
                <a:gd name="T12" fmla="*/ 318 w 400"/>
                <a:gd name="T13" fmla="*/ 307 h 368"/>
                <a:gd name="T14" fmla="*/ 326 w 400"/>
                <a:gd name="T15" fmla="*/ 307 h 368"/>
                <a:gd name="T16" fmla="*/ 318 w 400"/>
                <a:gd name="T17" fmla="*/ 298 h 368"/>
                <a:gd name="T18" fmla="*/ 326 w 400"/>
                <a:gd name="T19" fmla="*/ 298 h 368"/>
                <a:gd name="T20" fmla="*/ 326 w 400"/>
                <a:gd name="T21" fmla="*/ 290 h 368"/>
                <a:gd name="T22" fmla="*/ 326 w 400"/>
                <a:gd name="T23" fmla="*/ 273 h 368"/>
                <a:gd name="T24" fmla="*/ 335 w 400"/>
                <a:gd name="T25" fmla="*/ 264 h 368"/>
                <a:gd name="T26" fmla="*/ 335 w 400"/>
                <a:gd name="T27" fmla="*/ 264 h 368"/>
                <a:gd name="T28" fmla="*/ 344 w 400"/>
                <a:gd name="T29" fmla="*/ 256 h 368"/>
                <a:gd name="T30" fmla="*/ 344 w 400"/>
                <a:gd name="T31" fmla="*/ 247 h 368"/>
                <a:gd name="T32" fmla="*/ 362 w 400"/>
                <a:gd name="T33" fmla="*/ 230 h 368"/>
                <a:gd name="T34" fmla="*/ 362 w 400"/>
                <a:gd name="T35" fmla="*/ 230 h 368"/>
                <a:gd name="T36" fmla="*/ 370 w 400"/>
                <a:gd name="T37" fmla="*/ 222 h 368"/>
                <a:gd name="T38" fmla="*/ 370 w 400"/>
                <a:gd name="T39" fmla="*/ 196 h 368"/>
                <a:gd name="T40" fmla="*/ 379 w 400"/>
                <a:gd name="T41" fmla="*/ 187 h 368"/>
                <a:gd name="T42" fmla="*/ 388 w 400"/>
                <a:gd name="T43" fmla="*/ 179 h 368"/>
                <a:gd name="T44" fmla="*/ 397 w 400"/>
                <a:gd name="T45" fmla="*/ 162 h 368"/>
                <a:gd name="T46" fmla="*/ 388 w 400"/>
                <a:gd name="T47" fmla="*/ 162 h 368"/>
                <a:gd name="T48" fmla="*/ 397 w 400"/>
                <a:gd name="T49" fmla="*/ 153 h 368"/>
                <a:gd name="T50" fmla="*/ 406 w 400"/>
                <a:gd name="T51" fmla="*/ 145 h 368"/>
                <a:gd name="T52" fmla="*/ 406 w 400"/>
                <a:gd name="T53" fmla="*/ 128 h 368"/>
                <a:gd name="T54" fmla="*/ 406 w 400"/>
                <a:gd name="T55" fmla="*/ 119 h 368"/>
                <a:gd name="T56" fmla="*/ 423 w 400"/>
                <a:gd name="T57" fmla="*/ 94 h 368"/>
                <a:gd name="T58" fmla="*/ 415 w 400"/>
                <a:gd name="T59" fmla="*/ 85 h 368"/>
                <a:gd name="T60" fmla="*/ 423 w 400"/>
                <a:gd name="T61" fmla="*/ 85 h 368"/>
                <a:gd name="T62" fmla="*/ 441 w 400"/>
                <a:gd name="T63" fmla="*/ 68 h 368"/>
                <a:gd name="T64" fmla="*/ 432 w 400"/>
                <a:gd name="T65" fmla="*/ 51 h 368"/>
                <a:gd name="T66" fmla="*/ 379 w 400"/>
                <a:gd name="T67" fmla="*/ 51 h 368"/>
                <a:gd name="T68" fmla="*/ 379 w 400"/>
                <a:gd name="T69" fmla="*/ 51 h 368"/>
                <a:gd name="T70" fmla="*/ 397 w 400"/>
                <a:gd name="T71" fmla="*/ 17 h 368"/>
                <a:gd name="T72" fmla="*/ 388 w 400"/>
                <a:gd name="T73" fmla="*/ 0 h 368"/>
                <a:gd name="T74" fmla="*/ 379 w 400"/>
                <a:gd name="T75" fmla="*/ 0 h 368"/>
                <a:gd name="T76" fmla="*/ 0 w 400"/>
                <a:gd name="T77" fmla="*/ 17 h 368"/>
                <a:gd name="T78" fmla="*/ 0 w 400"/>
                <a:gd name="T79" fmla="*/ 17 h 368"/>
                <a:gd name="T80" fmla="*/ 18 w 400"/>
                <a:gd name="T81" fmla="*/ 136 h 368"/>
                <a:gd name="T82" fmla="*/ 9 w 400"/>
                <a:gd name="T83" fmla="*/ 324 h 368"/>
                <a:gd name="T84" fmla="*/ 18 w 400"/>
                <a:gd name="T85" fmla="*/ 332 h 368"/>
                <a:gd name="T86" fmla="*/ 53 w 400"/>
                <a:gd name="T87" fmla="*/ 332 h 368"/>
                <a:gd name="T88" fmla="*/ 53 w 400"/>
                <a:gd name="T89" fmla="*/ 392 h 368"/>
                <a:gd name="T90" fmla="*/ 318 w 400"/>
                <a:gd name="T91" fmla="*/ 383 h 368"/>
                <a:gd name="T92" fmla="*/ 326 w 400"/>
                <a:gd name="T93" fmla="*/ 366 h 3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00"/>
                <a:gd name="T142" fmla="*/ 0 h 368"/>
                <a:gd name="T143" fmla="*/ 400 w 400"/>
                <a:gd name="T144" fmla="*/ 368 h 36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00" h="368">
                  <a:moveTo>
                    <a:pt x="296" y="344"/>
                  </a:moveTo>
                  <a:lnTo>
                    <a:pt x="296" y="344"/>
                  </a:lnTo>
                  <a:lnTo>
                    <a:pt x="296" y="336"/>
                  </a:lnTo>
                  <a:lnTo>
                    <a:pt x="288" y="320"/>
                  </a:lnTo>
                  <a:lnTo>
                    <a:pt x="288" y="312"/>
                  </a:lnTo>
                  <a:lnTo>
                    <a:pt x="280" y="304"/>
                  </a:lnTo>
                  <a:lnTo>
                    <a:pt x="288" y="296"/>
                  </a:lnTo>
                  <a:lnTo>
                    <a:pt x="288" y="288"/>
                  </a:lnTo>
                  <a:lnTo>
                    <a:pt x="296" y="288"/>
                  </a:lnTo>
                  <a:lnTo>
                    <a:pt x="288" y="280"/>
                  </a:lnTo>
                  <a:lnTo>
                    <a:pt x="296" y="280"/>
                  </a:lnTo>
                  <a:lnTo>
                    <a:pt x="296" y="272"/>
                  </a:lnTo>
                  <a:lnTo>
                    <a:pt x="296" y="264"/>
                  </a:lnTo>
                  <a:lnTo>
                    <a:pt x="296" y="256"/>
                  </a:lnTo>
                  <a:lnTo>
                    <a:pt x="304" y="256"/>
                  </a:lnTo>
                  <a:lnTo>
                    <a:pt x="304" y="248"/>
                  </a:lnTo>
                  <a:lnTo>
                    <a:pt x="312" y="240"/>
                  </a:lnTo>
                  <a:lnTo>
                    <a:pt x="312" y="232"/>
                  </a:lnTo>
                  <a:lnTo>
                    <a:pt x="328" y="216"/>
                  </a:lnTo>
                  <a:lnTo>
                    <a:pt x="336" y="208"/>
                  </a:lnTo>
                  <a:lnTo>
                    <a:pt x="336" y="184"/>
                  </a:lnTo>
                  <a:lnTo>
                    <a:pt x="344" y="176"/>
                  </a:lnTo>
                  <a:lnTo>
                    <a:pt x="352" y="168"/>
                  </a:lnTo>
                  <a:lnTo>
                    <a:pt x="360" y="152"/>
                  </a:lnTo>
                  <a:lnTo>
                    <a:pt x="352" y="152"/>
                  </a:lnTo>
                  <a:lnTo>
                    <a:pt x="360" y="144"/>
                  </a:lnTo>
                  <a:lnTo>
                    <a:pt x="368" y="144"/>
                  </a:lnTo>
                  <a:lnTo>
                    <a:pt x="368" y="136"/>
                  </a:lnTo>
                  <a:lnTo>
                    <a:pt x="368" y="128"/>
                  </a:lnTo>
                  <a:lnTo>
                    <a:pt x="368" y="120"/>
                  </a:lnTo>
                  <a:lnTo>
                    <a:pt x="368" y="112"/>
                  </a:lnTo>
                  <a:lnTo>
                    <a:pt x="376" y="96"/>
                  </a:lnTo>
                  <a:lnTo>
                    <a:pt x="384" y="88"/>
                  </a:lnTo>
                  <a:lnTo>
                    <a:pt x="384" y="80"/>
                  </a:lnTo>
                  <a:lnTo>
                    <a:pt x="376" y="80"/>
                  </a:lnTo>
                  <a:lnTo>
                    <a:pt x="384" y="80"/>
                  </a:lnTo>
                  <a:lnTo>
                    <a:pt x="384" y="72"/>
                  </a:lnTo>
                  <a:lnTo>
                    <a:pt x="400" y="64"/>
                  </a:lnTo>
                  <a:lnTo>
                    <a:pt x="400" y="56"/>
                  </a:lnTo>
                  <a:lnTo>
                    <a:pt x="392" y="48"/>
                  </a:lnTo>
                  <a:lnTo>
                    <a:pt x="344" y="48"/>
                  </a:lnTo>
                  <a:lnTo>
                    <a:pt x="352" y="24"/>
                  </a:lnTo>
                  <a:lnTo>
                    <a:pt x="360" y="16"/>
                  </a:lnTo>
                  <a:lnTo>
                    <a:pt x="360" y="8"/>
                  </a:lnTo>
                  <a:lnTo>
                    <a:pt x="352" y="0"/>
                  </a:lnTo>
                  <a:lnTo>
                    <a:pt x="344" y="0"/>
                  </a:lnTo>
                  <a:lnTo>
                    <a:pt x="0" y="16"/>
                  </a:lnTo>
                  <a:lnTo>
                    <a:pt x="16" y="128"/>
                  </a:lnTo>
                  <a:lnTo>
                    <a:pt x="8" y="304"/>
                  </a:lnTo>
                  <a:lnTo>
                    <a:pt x="16" y="312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8" y="368"/>
                  </a:lnTo>
                  <a:lnTo>
                    <a:pt x="288" y="360"/>
                  </a:lnTo>
                  <a:lnTo>
                    <a:pt x="296" y="344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3" name="Freeform 54"/>
            <p:cNvSpPr>
              <a:spLocks/>
            </p:cNvSpPr>
            <p:nvPr/>
          </p:nvSpPr>
          <p:spPr bwMode="auto">
            <a:xfrm>
              <a:off x="2870" y="2850"/>
              <a:ext cx="494" cy="426"/>
            </a:xfrm>
            <a:custGeom>
              <a:avLst/>
              <a:gdLst>
                <a:gd name="T0" fmla="*/ 44 w 448"/>
                <a:gd name="T1" fmla="*/ 281 h 400"/>
                <a:gd name="T2" fmla="*/ 53 w 448"/>
                <a:gd name="T3" fmla="*/ 222 h 400"/>
                <a:gd name="T4" fmla="*/ 26 w 448"/>
                <a:gd name="T5" fmla="*/ 170 h 400"/>
                <a:gd name="T6" fmla="*/ 9 w 448"/>
                <a:gd name="T7" fmla="*/ 111 h 400"/>
                <a:gd name="T8" fmla="*/ 265 w 448"/>
                <a:gd name="T9" fmla="*/ 0 h 400"/>
                <a:gd name="T10" fmla="*/ 273 w 448"/>
                <a:gd name="T11" fmla="*/ 9 h 400"/>
                <a:gd name="T12" fmla="*/ 282 w 448"/>
                <a:gd name="T13" fmla="*/ 26 h 400"/>
                <a:gd name="T14" fmla="*/ 282 w 448"/>
                <a:gd name="T15" fmla="*/ 43 h 400"/>
                <a:gd name="T16" fmla="*/ 282 w 448"/>
                <a:gd name="T17" fmla="*/ 60 h 400"/>
                <a:gd name="T18" fmla="*/ 291 w 448"/>
                <a:gd name="T19" fmla="*/ 68 h 400"/>
                <a:gd name="T20" fmla="*/ 282 w 448"/>
                <a:gd name="T21" fmla="*/ 85 h 400"/>
                <a:gd name="T22" fmla="*/ 273 w 448"/>
                <a:gd name="T23" fmla="*/ 102 h 400"/>
                <a:gd name="T24" fmla="*/ 265 w 448"/>
                <a:gd name="T25" fmla="*/ 119 h 400"/>
                <a:gd name="T26" fmla="*/ 256 w 448"/>
                <a:gd name="T27" fmla="*/ 153 h 400"/>
                <a:gd name="T28" fmla="*/ 247 w 448"/>
                <a:gd name="T29" fmla="*/ 170 h 400"/>
                <a:gd name="T30" fmla="*/ 247 w 448"/>
                <a:gd name="T31" fmla="*/ 179 h 400"/>
                <a:gd name="T32" fmla="*/ 238 w 448"/>
                <a:gd name="T33" fmla="*/ 204 h 400"/>
                <a:gd name="T34" fmla="*/ 415 w 448"/>
                <a:gd name="T35" fmla="*/ 204 h 400"/>
                <a:gd name="T36" fmla="*/ 415 w 448"/>
                <a:gd name="T37" fmla="*/ 256 h 400"/>
                <a:gd name="T38" fmla="*/ 423 w 448"/>
                <a:gd name="T39" fmla="*/ 298 h 400"/>
                <a:gd name="T40" fmla="*/ 397 w 448"/>
                <a:gd name="T41" fmla="*/ 281 h 400"/>
                <a:gd name="T42" fmla="*/ 353 w 448"/>
                <a:gd name="T43" fmla="*/ 307 h 400"/>
                <a:gd name="T44" fmla="*/ 415 w 448"/>
                <a:gd name="T45" fmla="*/ 307 h 400"/>
                <a:gd name="T46" fmla="*/ 432 w 448"/>
                <a:gd name="T47" fmla="*/ 307 h 400"/>
                <a:gd name="T48" fmla="*/ 415 w 448"/>
                <a:gd name="T49" fmla="*/ 324 h 400"/>
                <a:gd name="T50" fmla="*/ 441 w 448"/>
                <a:gd name="T51" fmla="*/ 324 h 400"/>
                <a:gd name="T52" fmla="*/ 450 w 448"/>
                <a:gd name="T53" fmla="*/ 307 h 400"/>
                <a:gd name="T54" fmla="*/ 450 w 448"/>
                <a:gd name="T55" fmla="*/ 315 h 400"/>
                <a:gd name="T56" fmla="*/ 468 w 448"/>
                <a:gd name="T57" fmla="*/ 332 h 400"/>
                <a:gd name="T58" fmla="*/ 450 w 448"/>
                <a:gd name="T59" fmla="*/ 341 h 400"/>
                <a:gd name="T60" fmla="*/ 432 w 448"/>
                <a:gd name="T61" fmla="*/ 366 h 400"/>
                <a:gd name="T62" fmla="*/ 450 w 448"/>
                <a:gd name="T63" fmla="*/ 383 h 400"/>
                <a:gd name="T64" fmla="*/ 485 w 448"/>
                <a:gd name="T65" fmla="*/ 392 h 400"/>
                <a:gd name="T66" fmla="*/ 494 w 448"/>
                <a:gd name="T67" fmla="*/ 400 h 400"/>
                <a:gd name="T68" fmla="*/ 485 w 448"/>
                <a:gd name="T69" fmla="*/ 417 h 400"/>
                <a:gd name="T70" fmla="*/ 468 w 448"/>
                <a:gd name="T71" fmla="*/ 417 h 400"/>
                <a:gd name="T72" fmla="*/ 459 w 448"/>
                <a:gd name="T73" fmla="*/ 400 h 400"/>
                <a:gd name="T74" fmla="*/ 423 w 448"/>
                <a:gd name="T75" fmla="*/ 392 h 400"/>
                <a:gd name="T76" fmla="*/ 406 w 448"/>
                <a:gd name="T77" fmla="*/ 375 h 400"/>
                <a:gd name="T78" fmla="*/ 397 w 448"/>
                <a:gd name="T79" fmla="*/ 383 h 400"/>
                <a:gd name="T80" fmla="*/ 388 w 448"/>
                <a:gd name="T81" fmla="*/ 392 h 400"/>
                <a:gd name="T82" fmla="*/ 388 w 448"/>
                <a:gd name="T83" fmla="*/ 417 h 400"/>
                <a:gd name="T84" fmla="*/ 362 w 448"/>
                <a:gd name="T85" fmla="*/ 392 h 400"/>
                <a:gd name="T86" fmla="*/ 344 w 448"/>
                <a:gd name="T87" fmla="*/ 392 h 400"/>
                <a:gd name="T88" fmla="*/ 318 w 448"/>
                <a:gd name="T89" fmla="*/ 417 h 400"/>
                <a:gd name="T90" fmla="*/ 326 w 448"/>
                <a:gd name="T91" fmla="*/ 400 h 400"/>
                <a:gd name="T92" fmla="*/ 291 w 448"/>
                <a:gd name="T93" fmla="*/ 409 h 400"/>
                <a:gd name="T94" fmla="*/ 273 w 448"/>
                <a:gd name="T95" fmla="*/ 375 h 400"/>
                <a:gd name="T96" fmla="*/ 247 w 448"/>
                <a:gd name="T97" fmla="*/ 375 h 400"/>
                <a:gd name="T98" fmla="*/ 238 w 448"/>
                <a:gd name="T99" fmla="*/ 349 h 400"/>
                <a:gd name="T100" fmla="*/ 221 w 448"/>
                <a:gd name="T101" fmla="*/ 341 h 400"/>
                <a:gd name="T102" fmla="*/ 185 w 448"/>
                <a:gd name="T103" fmla="*/ 358 h 400"/>
                <a:gd name="T104" fmla="*/ 203 w 448"/>
                <a:gd name="T105" fmla="*/ 375 h 400"/>
                <a:gd name="T106" fmla="*/ 97 w 448"/>
                <a:gd name="T107" fmla="*/ 358 h 400"/>
                <a:gd name="T108" fmla="*/ 79 w 448"/>
                <a:gd name="T109" fmla="*/ 349 h 400"/>
                <a:gd name="T110" fmla="*/ 71 w 448"/>
                <a:gd name="T111" fmla="*/ 332 h 400"/>
                <a:gd name="T112" fmla="*/ 71 w 448"/>
                <a:gd name="T113" fmla="*/ 349 h 400"/>
                <a:gd name="T114" fmla="*/ 71 w 448"/>
                <a:gd name="T115" fmla="*/ 358 h 400"/>
                <a:gd name="T116" fmla="*/ 26 w 448"/>
                <a:gd name="T117" fmla="*/ 358 h 400"/>
                <a:gd name="T118" fmla="*/ 44 w 448"/>
                <a:gd name="T119" fmla="*/ 324 h 4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48"/>
                <a:gd name="T181" fmla="*/ 0 h 400"/>
                <a:gd name="T182" fmla="*/ 448 w 448"/>
                <a:gd name="T183" fmla="*/ 400 h 4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48" h="400">
                  <a:moveTo>
                    <a:pt x="40" y="304"/>
                  </a:moveTo>
                  <a:lnTo>
                    <a:pt x="40" y="288"/>
                  </a:lnTo>
                  <a:lnTo>
                    <a:pt x="32" y="280"/>
                  </a:lnTo>
                  <a:lnTo>
                    <a:pt x="40" y="264"/>
                  </a:lnTo>
                  <a:lnTo>
                    <a:pt x="32" y="264"/>
                  </a:lnTo>
                  <a:lnTo>
                    <a:pt x="32" y="248"/>
                  </a:lnTo>
                  <a:lnTo>
                    <a:pt x="48" y="232"/>
                  </a:lnTo>
                  <a:lnTo>
                    <a:pt x="48" y="208"/>
                  </a:lnTo>
                  <a:lnTo>
                    <a:pt x="40" y="192"/>
                  </a:lnTo>
                  <a:lnTo>
                    <a:pt x="40" y="184"/>
                  </a:lnTo>
                  <a:lnTo>
                    <a:pt x="32" y="168"/>
                  </a:lnTo>
                  <a:lnTo>
                    <a:pt x="24" y="160"/>
                  </a:lnTo>
                  <a:lnTo>
                    <a:pt x="24" y="128"/>
                  </a:lnTo>
                  <a:lnTo>
                    <a:pt x="8" y="104"/>
                  </a:lnTo>
                  <a:lnTo>
                    <a:pt x="0" y="8"/>
                  </a:lnTo>
                  <a:lnTo>
                    <a:pt x="240" y="0"/>
                  </a:lnTo>
                  <a:lnTo>
                    <a:pt x="240" y="8"/>
                  </a:lnTo>
                  <a:lnTo>
                    <a:pt x="248" y="8"/>
                  </a:lnTo>
                  <a:lnTo>
                    <a:pt x="248" y="16"/>
                  </a:lnTo>
                  <a:lnTo>
                    <a:pt x="248" y="24"/>
                  </a:lnTo>
                  <a:lnTo>
                    <a:pt x="256" y="24"/>
                  </a:lnTo>
                  <a:lnTo>
                    <a:pt x="248" y="32"/>
                  </a:lnTo>
                  <a:lnTo>
                    <a:pt x="248" y="40"/>
                  </a:lnTo>
                  <a:lnTo>
                    <a:pt x="256" y="40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56" y="64"/>
                  </a:lnTo>
                  <a:lnTo>
                    <a:pt x="264" y="64"/>
                  </a:lnTo>
                  <a:lnTo>
                    <a:pt x="264" y="72"/>
                  </a:lnTo>
                  <a:lnTo>
                    <a:pt x="264" y="80"/>
                  </a:lnTo>
                  <a:lnTo>
                    <a:pt x="256" y="80"/>
                  </a:lnTo>
                  <a:lnTo>
                    <a:pt x="248" y="80"/>
                  </a:lnTo>
                  <a:lnTo>
                    <a:pt x="248" y="88"/>
                  </a:lnTo>
                  <a:lnTo>
                    <a:pt x="256" y="88"/>
                  </a:lnTo>
                  <a:lnTo>
                    <a:pt x="248" y="96"/>
                  </a:lnTo>
                  <a:lnTo>
                    <a:pt x="248" y="104"/>
                  </a:lnTo>
                  <a:lnTo>
                    <a:pt x="248" y="120"/>
                  </a:lnTo>
                  <a:lnTo>
                    <a:pt x="240" y="112"/>
                  </a:lnTo>
                  <a:lnTo>
                    <a:pt x="232" y="136"/>
                  </a:lnTo>
                  <a:lnTo>
                    <a:pt x="224" y="144"/>
                  </a:lnTo>
                  <a:lnTo>
                    <a:pt x="232" y="144"/>
                  </a:lnTo>
                  <a:lnTo>
                    <a:pt x="224" y="152"/>
                  </a:lnTo>
                  <a:lnTo>
                    <a:pt x="224" y="160"/>
                  </a:lnTo>
                  <a:lnTo>
                    <a:pt x="216" y="168"/>
                  </a:lnTo>
                  <a:lnTo>
                    <a:pt x="224" y="168"/>
                  </a:lnTo>
                  <a:lnTo>
                    <a:pt x="224" y="176"/>
                  </a:lnTo>
                  <a:lnTo>
                    <a:pt x="208" y="184"/>
                  </a:lnTo>
                  <a:lnTo>
                    <a:pt x="208" y="192"/>
                  </a:lnTo>
                  <a:lnTo>
                    <a:pt x="216" y="192"/>
                  </a:lnTo>
                  <a:lnTo>
                    <a:pt x="216" y="200"/>
                  </a:lnTo>
                  <a:lnTo>
                    <a:pt x="216" y="208"/>
                  </a:lnTo>
                  <a:lnTo>
                    <a:pt x="376" y="192"/>
                  </a:lnTo>
                  <a:lnTo>
                    <a:pt x="376" y="216"/>
                  </a:lnTo>
                  <a:lnTo>
                    <a:pt x="368" y="224"/>
                  </a:lnTo>
                  <a:lnTo>
                    <a:pt x="368" y="240"/>
                  </a:lnTo>
                  <a:lnTo>
                    <a:pt x="376" y="240"/>
                  </a:lnTo>
                  <a:lnTo>
                    <a:pt x="392" y="264"/>
                  </a:lnTo>
                  <a:lnTo>
                    <a:pt x="392" y="272"/>
                  </a:lnTo>
                  <a:lnTo>
                    <a:pt x="384" y="280"/>
                  </a:lnTo>
                  <a:lnTo>
                    <a:pt x="368" y="272"/>
                  </a:lnTo>
                  <a:lnTo>
                    <a:pt x="360" y="272"/>
                  </a:lnTo>
                  <a:lnTo>
                    <a:pt x="360" y="264"/>
                  </a:lnTo>
                  <a:lnTo>
                    <a:pt x="352" y="256"/>
                  </a:lnTo>
                  <a:lnTo>
                    <a:pt x="344" y="256"/>
                  </a:lnTo>
                  <a:lnTo>
                    <a:pt x="336" y="264"/>
                  </a:lnTo>
                  <a:lnTo>
                    <a:pt x="328" y="272"/>
                  </a:lnTo>
                  <a:lnTo>
                    <a:pt x="320" y="288"/>
                  </a:lnTo>
                  <a:lnTo>
                    <a:pt x="320" y="296"/>
                  </a:lnTo>
                  <a:lnTo>
                    <a:pt x="344" y="296"/>
                  </a:lnTo>
                  <a:lnTo>
                    <a:pt x="360" y="296"/>
                  </a:lnTo>
                  <a:lnTo>
                    <a:pt x="368" y="288"/>
                  </a:lnTo>
                  <a:lnTo>
                    <a:pt x="376" y="288"/>
                  </a:lnTo>
                  <a:lnTo>
                    <a:pt x="384" y="280"/>
                  </a:lnTo>
                  <a:lnTo>
                    <a:pt x="392" y="288"/>
                  </a:lnTo>
                  <a:lnTo>
                    <a:pt x="384" y="296"/>
                  </a:lnTo>
                  <a:lnTo>
                    <a:pt x="376" y="296"/>
                  </a:lnTo>
                  <a:lnTo>
                    <a:pt x="376" y="304"/>
                  </a:lnTo>
                  <a:lnTo>
                    <a:pt x="384" y="304"/>
                  </a:lnTo>
                  <a:lnTo>
                    <a:pt x="392" y="304"/>
                  </a:lnTo>
                  <a:lnTo>
                    <a:pt x="400" y="304"/>
                  </a:lnTo>
                  <a:lnTo>
                    <a:pt x="400" y="296"/>
                  </a:lnTo>
                  <a:lnTo>
                    <a:pt x="408" y="288"/>
                  </a:lnTo>
                  <a:lnTo>
                    <a:pt x="408" y="296"/>
                  </a:lnTo>
                  <a:lnTo>
                    <a:pt x="416" y="296"/>
                  </a:lnTo>
                  <a:lnTo>
                    <a:pt x="408" y="312"/>
                  </a:lnTo>
                  <a:lnTo>
                    <a:pt x="416" y="312"/>
                  </a:lnTo>
                  <a:lnTo>
                    <a:pt x="424" y="312"/>
                  </a:lnTo>
                  <a:lnTo>
                    <a:pt x="424" y="320"/>
                  </a:lnTo>
                  <a:lnTo>
                    <a:pt x="408" y="320"/>
                  </a:lnTo>
                  <a:lnTo>
                    <a:pt x="392" y="320"/>
                  </a:lnTo>
                  <a:lnTo>
                    <a:pt x="392" y="336"/>
                  </a:lnTo>
                  <a:lnTo>
                    <a:pt x="392" y="344"/>
                  </a:lnTo>
                  <a:lnTo>
                    <a:pt x="392" y="352"/>
                  </a:lnTo>
                  <a:lnTo>
                    <a:pt x="400" y="352"/>
                  </a:lnTo>
                  <a:lnTo>
                    <a:pt x="408" y="352"/>
                  </a:lnTo>
                  <a:lnTo>
                    <a:pt x="408" y="360"/>
                  </a:lnTo>
                  <a:lnTo>
                    <a:pt x="424" y="360"/>
                  </a:lnTo>
                  <a:lnTo>
                    <a:pt x="440" y="368"/>
                  </a:lnTo>
                  <a:lnTo>
                    <a:pt x="440" y="376"/>
                  </a:lnTo>
                  <a:lnTo>
                    <a:pt x="448" y="376"/>
                  </a:lnTo>
                  <a:lnTo>
                    <a:pt x="448" y="384"/>
                  </a:lnTo>
                  <a:lnTo>
                    <a:pt x="440" y="384"/>
                  </a:lnTo>
                  <a:lnTo>
                    <a:pt x="440" y="392"/>
                  </a:lnTo>
                  <a:lnTo>
                    <a:pt x="432" y="384"/>
                  </a:lnTo>
                  <a:lnTo>
                    <a:pt x="424" y="400"/>
                  </a:lnTo>
                  <a:lnTo>
                    <a:pt x="424" y="392"/>
                  </a:lnTo>
                  <a:lnTo>
                    <a:pt x="424" y="384"/>
                  </a:lnTo>
                  <a:lnTo>
                    <a:pt x="416" y="376"/>
                  </a:lnTo>
                  <a:lnTo>
                    <a:pt x="400" y="368"/>
                  </a:lnTo>
                  <a:lnTo>
                    <a:pt x="384" y="368"/>
                  </a:lnTo>
                  <a:lnTo>
                    <a:pt x="384" y="360"/>
                  </a:lnTo>
                  <a:lnTo>
                    <a:pt x="376" y="352"/>
                  </a:lnTo>
                  <a:lnTo>
                    <a:pt x="368" y="352"/>
                  </a:lnTo>
                  <a:lnTo>
                    <a:pt x="352" y="344"/>
                  </a:lnTo>
                  <a:lnTo>
                    <a:pt x="360" y="360"/>
                  </a:lnTo>
                  <a:lnTo>
                    <a:pt x="360" y="368"/>
                  </a:lnTo>
                  <a:lnTo>
                    <a:pt x="360" y="360"/>
                  </a:lnTo>
                  <a:lnTo>
                    <a:pt x="352" y="360"/>
                  </a:lnTo>
                  <a:lnTo>
                    <a:pt x="352" y="368"/>
                  </a:lnTo>
                  <a:lnTo>
                    <a:pt x="352" y="376"/>
                  </a:lnTo>
                  <a:lnTo>
                    <a:pt x="360" y="384"/>
                  </a:lnTo>
                  <a:lnTo>
                    <a:pt x="352" y="392"/>
                  </a:lnTo>
                  <a:lnTo>
                    <a:pt x="344" y="392"/>
                  </a:lnTo>
                  <a:lnTo>
                    <a:pt x="344" y="384"/>
                  </a:lnTo>
                  <a:lnTo>
                    <a:pt x="336" y="368"/>
                  </a:lnTo>
                  <a:lnTo>
                    <a:pt x="328" y="368"/>
                  </a:lnTo>
                  <a:lnTo>
                    <a:pt x="320" y="376"/>
                  </a:lnTo>
                  <a:lnTo>
                    <a:pt x="312" y="368"/>
                  </a:lnTo>
                  <a:lnTo>
                    <a:pt x="312" y="376"/>
                  </a:lnTo>
                  <a:lnTo>
                    <a:pt x="304" y="392"/>
                  </a:lnTo>
                  <a:lnTo>
                    <a:pt x="296" y="392"/>
                  </a:lnTo>
                  <a:lnTo>
                    <a:pt x="288" y="392"/>
                  </a:lnTo>
                  <a:lnTo>
                    <a:pt x="288" y="384"/>
                  </a:lnTo>
                  <a:lnTo>
                    <a:pt x="288" y="376"/>
                  </a:lnTo>
                  <a:lnTo>
                    <a:pt x="296" y="376"/>
                  </a:lnTo>
                  <a:lnTo>
                    <a:pt x="280" y="376"/>
                  </a:lnTo>
                  <a:lnTo>
                    <a:pt x="280" y="384"/>
                  </a:lnTo>
                  <a:lnTo>
                    <a:pt x="264" y="384"/>
                  </a:lnTo>
                  <a:lnTo>
                    <a:pt x="272" y="376"/>
                  </a:lnTo>
                  <a:lnTo>
                    <a:pt x="248" y="352"/>
                  </a:lnTo>
                  <a:lnTo>
                    <a:pt x="232" y="352"/>
                  </a:lnTo>
                  <a:lnTo>
                    <a:pt x="224" y="352"/>
                  </a:lnTo>
                  <a:lnTo>
                    <a:pt x="224" y="344"/>
                  </a:lnTo>
                  <a:lnTo>
                    <a:pt x="224" y="336"/>
                  </a:lnTo>
                  <a:lnTo>
                    <a:pt x="216" y="328"/>
                  </a:lnTo>
                  <a:lnTo>
                    <a:pt x="208" y="328"/>
                  </a:lnTo>
                  <a:lnTo>
                    <a:pt x="208" y="336"/>
                  </a:lnTo>
                  <a:lnTo>
                    <a:pt x="200" y="336"/>
                  </a:lnTo>
                  <a:lnTo>
                    <a:pt x="200" y="328"/>
                  </a:lnTo>
                  <a:lnTo>
                    <a:pt x="200" y="320"/>
                  </a:lnTo>
                  <a:lnTo>
                    <a:pt x="192" y="328"/>
                  </a:lnTo>
                  <a:lnTo>
                    <a:pt x="176" y="336"/>
                  </a:lnTo>
                  <a:lnTo>
                    <a:pt x="168" y="336"/>
                  </a:lnTo>
                  <a:lnTo>
                    <a:pt x="184" y="344"/>
                  </a:lnTo>
                  <a:lnTo>
                    <a:pt x="184" y="352"/>
                  </a:lnTo>
                  <a:lnTo>
                    <a:pt x="168" y="360"/>
                  </a:lnTo>
                  <a:lnTo>
                    <a:pt x="144" y="352"/>
                  </a:lnTo>
                  <a:lnTo>
                    <a:pt x="104" y="352"/>
                  </a:lnTo>
                  <a:lnTo>
                    <a:pt x="88" y="336"/>
                  </a:lnTo>
                  <a:lnTo>
                    <a:pt x="72" y="336"/>
                  </a:lnTo>
                  <a:lnTo>
                    <a:pt x="72" y="328"/>
                  </a:lnTo>
                  <a:lnTo>
                    <a:pt x="80" y="320"/>
                  </a:lnTo>
                  <a:lnTo>
                    <a:pt x="72" y="304"/>
                  </a:lnTo>
                  <a:lnTo>
                    <a:pt x="64" y="312"/>
                  </a:lnTo>
                  <a:lnTo>
                    <a:pt x="72" y="320"/>
                  </a:lnTo>
                  <a:lnTo>
                    <a:pt x="64" y="320"/>
                  </a:lnTo>
                  <a:lnTo>
                    <a:pt x="64" y="328"/>
                  </a:lnTo>
                  <a:lnTo>
                    <a:pt x="72" y="328"/>
                  </a:lnTo>
                  <a:lnTo>
                    <a:pt x="64" y="336"/>
                  </a:lnTo>
                  <a:lnTo>
                    <a:pt x="40" y="336"/>
                  </a:lnTo>
                  <a:lnTo>
                    <a:pt x="32" y="344"/>
                  </a:lnTo>
                  <a:lnTo>
                    <a:pt x="24" y="336"/>
                  </a:lnTo>
                  <a:lnTo>
                    <a:pt x="32" y="320"/>
                  </a:lnTo>
                  <a:lnTo>
                    <a:pt x="32" y="312"/>
                  </a:lnTo>
                  <a:lnTo>
                    <a:pt x="40" y="304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4" name="Freeform 55" descr="5%"/>
            <p:cNvSpPr>
              <a:spLocks/>
            </p:cNvSpPr>
            <p:nvPr/>
          </p:nvSpPr>
          <p:spPr bwMode="auto">
            <a:xfrm>
              <a:off x="2932" y="1333"/>
              <a:ext cx="459" cy="485"/>
            </a:xfrm>
            <a:custGeom>
              <a:avLst/>
              <a:gdLst>
                <a:gd name="T0" fmla="*/ 177 w 416"/>
                <a:gd name="T1" fmla="*/ 468 h 456"/>
                <a:gd name="T2" fmla="*/ 159 w 416"/>
                <a:gd name="T3" fmla="*/ 459 h 456"/>
                <a:gd name="T4" fmla="*/ 150 w 416"/>
                <a:gd name="T5" fmla="*/ 425 h 456"/>
                <a:gd name="T6" fmla="*/ 150 w 416"/>
                <a:gd name="T7" fmla="*/ 400 h 456"/>
                <a:gd name="T8" fmla="*/ 141 w 416"/>
                <a:gd name="T9" fmla="*/ 374 h 456"/>
                <a:gd name="T10" fmla="*/ 141 w 416"/>
                <a:gd name="T11" fmla="*/ 366 h 456"/>
                <a:gd name="T12" fmla="*/ 79 w 416"/>
                <a:gd name="T13" fmla="*/ 298 h 456"/>
                <a:gd name="T14" fmla="*/ 53 w 416"/>
                <a:gd name="T15" fmla="*/ 272 h 456"/>
                <a:gd name="T16" fmla="*/ 44 w 416"/>
                <a:gd name="T17" fmla="*/ 264 h 456"/>
                <a:gd name="T18" fmla="*/ 35 w 416"/>
                <a:gd name="T19" fmla="*/ 264 h 456"/>
                <a:gd name="T20" fmla="*/ 9 w 416"/>
                <a:gd name="T21" fmla="*/ 247 h 456"/>
                <a:gd name="T22" fmla="*/ 18 w 416"/>
                <a:gd name="T23" fmla="*/ 230 h 456"/>
                <a:gd name="T24" fmla="*/ 9 w 416"/>
                <a:gd name="T25" fmla="*/ 204 h 456"/>
                <a:gd name="T26" fmla="*/ 18 w 416"/>
                <a:gd name="T27" fmla="*/ 170 h 456"/>
                <a:gd name="T28" fmla="*/ 9 w 416"/>
                <a:gd name="T29" fmla="*/ 162 h 456"/>
                <a:gd name="T30" fmla="*/ 0 w 416"/>
                <a:gd name="T31" fmla="*/ 145 h 456"/>
                <a:gd name="T32" fmla="*/ 9 w 416"/>
                <a:gd name="T33" fmla="*/ 128 h 456"/>
                <a:gd name="T34" fmla="*/ 44 w 416"/>
                <a:gd name="T35" fmla="*/ 102 h 456"/>
                <a:gd name="T36" fmla="*/ 44 w 416"/>
                <a:gd name="T37" fmla="*/ 34 h 456"/>
                <a:gd name="T38" fmla="*/ 62 w 416"/>
                <a:gd name="T39" fmla="*/ 26 h 456"/>
                <a:gd name="T40" fmla="*/ 97 w 416"/>
                <a:gd name="T41" fmla="*/ 26 h 456"/>
                <a:gd name="T42" fmla="*/ 106 w 416"/>
                <a:gd name="T43" fmla="*/ 26 h 456"/>
                <a:gd name="T44" fmla="*/ 150 w 416"/>
                <a:gd name="T45" fmla="*/ 0 h 456"/>
                <a:gd name="T46" fmla="*/ 159 w 416"/>
                <a:gd name="T47" fmla="*/ 9 h 456"/>
                <a:gd name="T48" fmla="*/ 150 w 416"/>
                <a:gd name="T49" fmla="*/ 34 h 456"/>
                <a:gd name="T50" fmla="*/ 150 w 416"/>
                <a:gd name="T51" fmla="*/ 43 h 456"/>
                <a:gd name="T52" fmla="*/ 168 w 416"/>
                <a:gd name="T53" fmla="*/ 34 h 456"/>
                <a:gd name="T54" fmla="*/ 185 w 416"/>
                <a:gd name="T55" fmla="*/ 43 h 456"/>
                <a:gd name="T56" fmla="*/ 212 w 416"/>
                <a:gd name="T57" fmla="*/ 60 h 456"/>
                <a:gd name="T58" fmla="*/ 300 w 416"/>
                <a:gd name="T59" fmla="*/ 77 h 456"/>
                <a:gd name="T60" fmla="*/ 362 w 416"/>
                <a:gd name="T61" fmla="*/ 102 h 456"/>
                <a:gd name="T62" fmla="*/ 371 w 416"/>
                <a:gd name="T63" fmla="*/ 111 h 456"/>
                <a:gd name="T64" fmla="*/ 397 w 416"/>
                <a:gd name="T65" fmla="*/ 145 h 456"/>
                <a:gd name="T66" fmla="*/ 388 w 416"/>
                <a:gd name="T67" fmla="*/ 162 h 456"/>
                <a:gd name="T68" fmla="*/ 406 w 416"/>
                <a:gd name="T69" fmla="*/ 170 h 456"/>
                <a:gd name="T70" fmla="*/ 415 w 416"/>
                <a:gd name="T71" fmla="*/ 187 h 456"/>
                <a:gd name="T72" fmla="*/ 406 w 416"/>
                <a:gd name="T73" fmla="*/ 196 h 456"/>
                <a:gd name="T74" fmla="*/ 397 w 416"/>
                <a:gd name="T75" fmla="*/ 221 h 456"/>
                <a:gd name="T76" fmla="*/ 388 w 416"/>
                <a:gd name="T77" fmla="*/ 247 h 456"/>
                <a:gd name="T78" fmla="*/ 406 w 416"/>
                <a:gd name="T79" fmla="*/ 238 h 456"/>
                <a:gd name="T80" fmla="*/ 415 w 416"/>
                <a:gd name="T81" fmla="*/ 221 h 456"/>
                <a:gd name="T82" fmla="*/ 433 w 416"/>
                <a:gd name="T83" fmla="*/ 204 h 456"/>
                <a:gd name="T84" fmla="*/ 441 w 416"/>
                <a:gd name="T85" fmla="*/ 170 h 456"/>
                <a:gd name="T86" fmla="*/ 459 w 416"/>
                <a:gd name="T87" fmla="*/ 162 h 456"/>
                <a:gd name="T88" fmla="*/ 459 w 416"/>
                <a:gd name="T89" fmla="*/ 170 h 456"/>
                <a:gd name="T90" fmla="*/ 459 w 416"/>
                <a:gd name="T91" fmla="*/ 187 h 456"/>
                <a:gd name="T92" fmla="*/ 450 w 416"/>
                <a:gd name="T93" fmla="*/ 204 h 456"/>
                <a:gd name="T94" fmla="*/ 433 w 416"/>
                <a:gd name="T95" fmla="*/ 272 h 456"/>
                <a:gd name="T96" fmla="*/ 424 w 416"/>
                <a:gd name="T97" fmla="*/ 289 h 456"/>
                <a:gd name="T98" fmla="*/ 424 w 416"/>
                <a:gd name="T99" fmla="*/ 340 h 456"/>
                <a:gd name="T100" fmla="*/ 415 w 416"/>
                <a:gd name="T101" fmla="*/ 374 h 456"/>
                <a:gd name="T102" fmla="*/ 424 w 416"/>
                <a:gd name="T103" fmla="*/ 425 h 456"/>
                <a:gd name="T104" fmla="*/ 424 w 416"/>
                <a:gd name="T105" fmla="*/ 459 h 456"/>
                <a:gd name="T106" fmla="*/ 194 w 416"/>
                <a:gd name="T107" fmla="*/ 485 h 45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16"/>
                <a:gd name="T163" fmla="*/ 0 h 456"/>
                <a:gd name="T164" fmla="*/ 416 w 416"/>
                <a:gd name="T165" fmla="*/ 456 h 45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16" h="456">
                  <a:moveTo>
                    <a:pt x="176" y="448"/>
                  </a:moveTo>
                  <a:lnTo>
                    <a:pt x="168" y="440"/>
                  </a:lnTo>
                  <a:lnTo>
                    <a:pt x="160" y="440"/>
                  </a:lnTo>
                  <a:lnTo>
                    <a:pt x="144" y="432"/>
                  </a:lnTo>
                  <a:lnTo>
                    <a:pt x="144" y="424"/>
                  </a:lnTo>
                  <a:lnTo>
                    <a:pt x="136" y="408"/>
                  </a:lnTo>
                  <a:lnTo>
                    <a:pt x="136" y="400"/>
                  </a:lnTo>
                  <a:lnTo>
                    <a:pt x="136" y="392"/>
                  </a:lnTo>
                  <a:lnTo>
                    <a:pt x="136" y="384"/>
                  </a:lnTo>
                  <a:lnTo>
                    <a:pt x="136" y="376"/>
                  </a:lnTo>
                  <a:lnTo>
                    <a:pt x="136" y="368"/>
                  </a:lnTo>
                  <a:lnTo>
                    <a:pt x="128" y="352"/>
                  </a:lnTo>
                  <a:lnTo>
                    <a:pt x="128" y="344"/>
                  </a:lnTo>
                  <a:lnTo>
                    <a:pt x="120" y="312"/>
                  </a:lnTo>
                  <a:lnTo>
                    <a:pt x="96" y="304"/>
                  </a:lnTo>
                  <a:lnTo>
                    <a:pt x="72" y="280"/>
                  </a:lnTo>
                  <a:lnTo>
                    <a:pt x="72" y="264"/>
                  </a:lnTo>
                  <a:lnTo>
                    <a:pt x="48" y="256"/>
                  </a:lnTo>
                  <a:lnTo>
                    <a:pt x="40" y="248"/>
                  </a:lnTo>
                  <a:lnTo>
                    <a:pt x="32" y="248"/>
                  </a:lnTo>
                  <a:lnTo>
                    <a:pt x="24" y="248"/>
                  </a:lnTo>
                  <a:lnTo>
                    <a:pt x="8" y="232"/>
                  </a:lnTo>
                  <a:lnTo>
                    <a:pt x="8" y="224"/>
                  </a:lnTo>
                  <a:lnTo>
                    <a:pt x="16" y="216"/>
                  </a:lnTo>
                  <a:lnTo>
                    <a:pt x="16" y="208"/>
                  </a:lnTo>
                  <a:lnTo>
                    <a:pt x="8" y="200"/>
                  </a:lnTo>
                  <a:lnTo>
                    <a:pt x="8" y="192"/>
                  </a:lnTo>
                  <a:lnTo>
                    <a:pt x="8" y="184"/>
                  </a:lnTo>
                  <a:lnTo>
                    <a:pt x="16" y="160"/>
                  </a:lnTo>
                  <a:lnTo>
                    <a:pt x="8" y="152"/>
                  </a:lnTo>
                  <a:lnTo>
                    <a:pt x="0" y="152"/>
                  </a:lnTo>
                  <a:lnTo>
                    <a:pt x="0" y="136"/>
                  </a:lnTo>
                  <a:lnTo>
                    <a:pt x="0" y="128"/>
                  </a:lnTo>
                  <a:lnTo>
                    <a:pt x="8" y="120"/>
                  </a:lnTo>
                  <a:lnTo>
                    <a:pt x="32" y="104"/>
                  </a:lnTo>
                  <a:lnTo>
                    <a:pt x="40" y="96"/>
                  </a:lnTo>
                  <a:lnTo>
                    <a:pt x="40" y="40"/>
                  </a:lnTo>
                  <a:lnTo>
                    <a:pt x="32" y="40"/>
                  </a:lnTo>
                  <a:lnTo>
                    <a:pt x="40" y="32"/>
                  </a:lnTo>
                  <a:lnTo>
                    <a:pt x="48" y="24"/>
                  </a:lnTo>
                  <a:lnTo>
                    <a:pt x="56" y="24"/>
                  </a:lnTo>
                  <a:lnTo>
                    <a:pt x="64" y="32"/>
                  </a:lnTo>
                  <a:lnTo>
                    <a:pt x="72" y="32"/>
                  </a:lnTo>
                  <a:lnTo>
                    <a:pt x="88" y="24"/>
                  </a:lnTo>
                  <a:lnTo>
                    <a:pt x="96" y="24"/>
                  </a:lnTo>
                  <a:lnTo>
                    <a:pt x="112" y="16"/>
                  </a:lnTo>
                  <a:lnTo>
                    <a:pt x="128" y="8"/>
                  </a:lnTo>
                  <a:lnTo>
                    <a:pt x="136" y="0"/>
                  </a:lnTo>
                  <a:lnTo>
                    <a:pt x="144" y="8"/>
                  </a:lnTo>
                  <a:lnTo>
                    <a:pt x="136" y="16"/>
                  </a:lnTo>
                  <a:lnTo>
                    <a:pt x="136" y="24"/>
                  </a:lnTo>
                  <a:lnTo>
                    <a:pt x="136" y="32"/>
                  </a:lnTo>
                  <a:lnTo>
                    <a:pt x="136" y="40"/>
                  </a:lnTo>
                  <a:lnTo>
                    <a:pt x="144" y="32"/>
                  </a:lnTo>
                  <a:lnTo>
                    <a:pt x="152" y="32"/>
                  </a:lnTo>
                  <a:lnTo>
                    <a:pt x="168" y="40"/>
                  </a:lnTo>
                  <a:lnTo>
                    <a:pt x="184" y="40"/>
                  </a:lnTo>
                  <a:lnTo>
                    <a:pt x="192" y="56"/>
                  </a:lnTo>
                  <a:lnTo>
                    <a:pt x="192" y="64"/>
                  </a:lnTo>
                  <a:lnTo>
                    <a:pt x="224" y="64"/>
                  </a:lnTo>
                  <a:lnTo>
                    <a:pt x="272" y="72"/>
                  </a:lnTo>
                  <a:lnTo>
                    <a:pt x="280" y="88"/>
                  </a:lnTo>
                  <a:lnTo>
                    <a:pt x="328" y="96"/>
                  </a:lnTo>
                  <a:lnTo>
                    <a:pt x="336" y="96"/>
                  </a:lnTo>
                  <a:lnTo>
                    <a:pt x="336" y="104"/>
                  </a:lnTo>
                  <a:lnTo>
                    <a:pt x="344" y="104"/>
                  </a:lnTo>
                  <a:lnTo>
                    <a:pt x="360" y="112"/>
                  </a:lnTo>
                  <a:lnTo>
                    <a:pt x="360" y="136"/>
                  </a:lnTo>
                  <a:lnTo>
                    <a:pt x="352" y="144"/>
                  </a:lnTo>
                  <a:lnTo>
                    <a:pt x="352" y="152"/>
                  </a:lnTo>
                  <a:lnTo>
                    <a:pt x="368" y="152"/>
                  </a:lnTo>
                  <a:lnTo>
                    <a:pt x="368" y="160"/>
                  </a:lnTo>
                  <a:lnTo>
                    <a:pt x="368" y="176"/>
                  </a:lnTo>
                  <a:lnTo>
                    <a:pt x="376" y="176"/>
                  </a:lnTo>
                  <a:lnTo>
                    <a:pt x="368" y="184"/>
                  </a:lnTo>
                  <a:lnTo>
                    <a:pt x="360" y="192"/>
                  </a:lnTo>
                  <a:lnTo>
                    <a:pt x="360" y="200"/>
                  </a:lnTo>
                  <a:lnTo>
                    <a:pt x="360" y="208"/>
                  </a:lnTo>
                  <a:lnTo>
                    <a:pt x="352" y="216"/>
                  </a:lnTo>
                  <a:lnTo>
                    <a:pt x="352" y="232"/>
                  </a:lnTo>
                  <a:lnTo>
                    <a:pt x="360" y="232"/>
                  </a:lnTo>
                  <a:lnTo>
                    <a:pt x="368" y="224"/>
                  </a:lnTo>
                  <a:lnTo>
                    <a:pt x="376" y="216"/>
                  </a:lnTo>
                  <a:lnTo>
                    <a:pt x="376" y="208"/>
                  </a:lnTo>
                  <a:lnTo>
                    <a:pt x="384" y="192"/>
                  </a:lnTo>
                  <a:lnTo>
                    <a:pt x="392" y="192"/>
                  </a:lnTo>
                  <a:lnTo>
                    <a:pt x="392" y="184"/>
                  </a:lnTo>
                  <a:lnTo>
                    <a:pt x="392" y="176"/>
                  </a:lnTo>
                  <a:lnTo>
                    <a:pt x="400" y="160"/>
                  </a:lnTo>
                  <a:lnTo>
                    <a:pt x="416" y="152"/>
                  </a:lnTo>
                  <a:lnTo>
                    <a:pt x="416" y="160"/>
                  </a:lnTo>
                  <a:lnTo>
                    <a:pt x="416" y="168"/>
                  </a:lnTo>
                  <a:lnTo>
                    <a:pt x="416" y="176"/>
                  </a:lnTo>
                  <a:lnTo>
                    <a:pt x="408" y="184"/>
                  </a:lnTo>
                  <a:lnTo>
                    <a:pt x="408" y="192"/>
                  </a:lnTo>
                  <a:lnTo>
                    <a:pt x="408" y="200"/>
                  </a:lnTo>
                  <a:lnTo>
                    <a:pt x="392" y="232"/>
                  </a:lnTo>
                  <a:lnTo>
                    <a:pt x="392" y="256"/>
                  </a:lnTo>
                  <a:lnTo>
                    <a:pt x="392" y="264"/>
                  </a:lnTo>
                  <a:lnTo>
                    <a:pt x="384" y="272"/>
                  </a:lnTo>
                  <a:lnTo>
                    <a:pt x="376" y="288"/>
                  </a:lnTo>
                  <a:lnTo>
                    <a:pt x="384" y="304"/>
                  </a:lnTo>
                  <a:lnTo>
                    <a:pt x="384" y="320"/>
                  </a:lnTo>
                  <a:lnTo>
                    <a:pt x="376" y="328"/>
                  </a:lnTo>
                  <a:lnTo>
                    <a:pt x="376" y="352"/>
                  </a:lnTo>
                  <a:lnTo>
                    <a:pt x="376" y="384"/>
                  </a:lnTo>
                  <a:lnTo>
                    <a:pt x="384" y="400"/>
                  </a:lnTo>
                  <a:lnTo>
                    <a:pt x="384" y="408"/>
                  </a:lnTo>
                  <a:lnTo>
                    <a:pt x="384" y="416"/>
                  </a:lnTo>
                  <a:lnTo>
                    <a:pt x="384" y="432"/>
                  </a:lnTo>
                  <a:lnTo>
                    <a:pt x="384" y="440"/>
                  </a:lnTo>
                  <a:lnTo>
                    <a:pt x="176" y="456"/>
                  </a:lnTo>
                  <a:lnTo>
                    <a:pt x="176" y="448"/>
                  </a:lnTo>
                  <a:close/>
                </a:path>
              </a:pathLst>
            </a:custGeom>
            <a:pattFill prst="pct5">
              <a:fgClr>
                <a:schemeClr val="tx1"/>
              </a:fgClr>
              <a:bgClr>
                <a:srgbClr val="FFFFFF"/>
              </a:bgClr>
            </a:patt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Freeform 56"/>
            <p:cNvSpPr>
              <a:spLocks/>
            </p:cNvSpPr>
            <p:nvPr/>
          </p:nvSpPr>
          <p:spPr bwMode="auto">
            <a:xfrm>
              <a:off x="3064" y="1801"/>
              <a:ext cx="353" cy="606"/>
            </a:xfrm>
            <a:custGeom>
              <a:avLst/>
              <a:gdLst>
                <a:gd name="T0" fmla="*/ 265 w 320"/>
                <a:gd name="T1" fmla="*/ 580 h 568"/>
                <a:gd name="T2" fmla="*/ 291 w 320"/>
                <a:gd name="T3" fmla="*/ 580 h 568"/>
                <a:gd name="T4" fmla="*/ 282 w 320"/>
                <a:gd name="T5" fmla="*/ 555 h 568"/>
                <a:gd name="T6" fmla="*/ 318 w 320"/>
                <a:gd name="T7" fmla="*/ 538 h 568"/>
                <a:gd name="T8" fmla="*/ 309 w 320"/>
                <a:gd name="T9" fmla="*/ 529 h 568"/>
                <a:gd name="T10" fmla="*/ 318 w 320"/>
                <a:gd name="T11" fmla="*/ 512 h 568"/>
                <a:gd name="T12" fmla="*/ 318 w 320"/>
                <a:gd name="T13" fmla="*/ 495 h 568"/>
                <a:gd name="T14" fmla="*/ 327 w 320"/>
                <a:gd name="T15" fmla="*/ 478 h 568"/>
                <a:gd name="T16" fmla="*/ 335 w 320"/>
                <a:gd name="T17" fmla="*/ 452 h 568"/>
                <a:gd name="T18" fmla="*/ 353 w 320"/>
                <a:gd name="T19" fmla="*/ 410 h 568"/>
                <a:gd name="T20" fmla="*/ 353 w 320"/>
                <a:gd name="T21" fmla="*/ 367 h 568"/>
                <a:gd name="T22" fmla="*/ 344 w 320"/>
                <a:gd name="T23" fmla="*/ 341 h 568"/>
                <a:gd name="T24" fmla="*/ 327 w 320"/>
                <a:gd name="T25" fmla="*/ 77 h 568"/>
                <a:gd name="T26" fmla="*/ 309 w 320"/>
                <a:gd name="T27" fmla="*/ 60 h 568"/>
                <a:gd name="T28" fmla="*/ 309 w 320"/>
                <a:gd name="T29" fmla="*/ 43 h 568"/>
                <a:gd name="T30" fmla="*/ 291 w 320"/>
                <a:gd name="T31" fmla="*/ 9 h 568"/>
                <a:gd name="T32" fmla="*/ 62 w 320"/>
                <a:gd name="T33" fmla="*/ 17 h 568"/>
                <a:gd name="T34" fmla="*/ 79 w 320"/>
                <a:gd name="T35" fmla="*/ 34 h 568"/>
                <a:gd name="T36" fmla="*/ 79 w 320"/>
                <a:gd name="T37" fmla="*/ 43 h 568"/>
                <a:gd name="T38" fmla="*/ 106 w 320"/>
                <a:gd name="T39" fmla="*/ 51 h 568"/>
                <a:gd name="T40" fmla="*/ 97 w 320"/>
                <a:gd name="T41" fmla="*/ 94 h 568"/>
                <a:gd name="T42" fmla="*/ 88 w 320"/>
                <a:gd name="T43" fmla="*/ 102 h 568"/>
                <a:gd name="T44" fmla="*/ 71 w 320"/>
                <a:gd name="T45" fmla="*/ 119 h 568"/>
                <a:gd name="T46" fmla="*/ 35 w 320"/>
                <a:gd name="T47" fmla="*/ 137 h 568"/>
                <a:gd name="T48" fmla="*/ 44 w 320"/>
                <a:gd name="T49" fmla="*/ 179 h 568"/>
                <a:gd name="T50" fmla="*/ 35 w 320"/>
                <a:gd name="T51" fmla="*/ 205 h 568"/>
                <a:gd name="T52" fmla="*/ 9 w 320"/>
                <a:gd name="T53" fmla="*/ 222 h 568"/>
                <a:gd name="T54" fmla="*/ 18 w 320"/>
                <a:gd name="T55" fmla="*/ 239 h 568"/>
                <a:gd name="T56" fmla="*/ 9 w 320"/>
                <a:gd name="T57" fmla="*/ 248 h 568"/>
                <a:gd name="T58" fmla="*/ 0 w 320"/>
                <a:gd name="T59" fmla="*/ 265 h 568"/>
                <a:gd name="T60" fmla="*/ 62 w 320"/>
                <a:gd name="T61" fmla="*/ 358 h 568"/>
                <a:gd name="T62" fmla="*/ 97 w 320"/>
                <a:gd name="T63" fmla="*/ 410 h 568"/>
                <a:gd name="T64" fmla="*/ 132 w 320"/>
                <a:gd name="T65" fmla="*/ 410 h 568"/>
                <a:gd name="T66" fmla="*/ 124 w 320"/>
                <a:gd name="T67" fmla="*/ 452 h 568"/>
                <a:gd name="T68" fmla="*/ 115 w 320"/>
                <a:gd name="T69" fmla="*/ 478 h 568"/>
                <a:gd name="T70" fmla="*/ 150 w 320"/>
                <a:gd name="T71" fmla="*/ 504 h 568"/>
                <a:gd name="T72" fmla="*/ 150 w 320"/>
                <a:gd name="T73" fmla="*/ 512 h 568"/>
                <a:gd name="T74" fmla="*/ 177 w 320"/>
                <a:gd name="T75" fmla="*/ 521 h 568"/>
                <a:gd name="T76" fmla="*/ 194 w 320"/>
                <a:gd name="T77" fmla="*/ 529 h 568"/>
                <a:gd name="T78" fmla="*/ 203 w 320"/>
                <a:gd name="T79" fmla="*/ 563 h 568"/>
                <a:gd name="T80" fmla="*/ 194 w 320"/>
                <a:gd name="T81" fmla="*/ 580 h 568"/>
                <a:gd name="T82" fmla="*/ 203 w 320"/>
                <a:gd name="T83" fmla="*/ 589 h 568"/>
                <a:gd name="T84" fmla="*/ 212 w 320"/>
                <a:gd name="T85" fmla="*/ 606 h 568"/>
                <a:gd name="T86" fmla="*/ 212 w 320"/>
                <a:gd name="T87" fmla="*/ 597 h 568"/>
                <a:gd name="T88" fmla="*/ 221 w 320"/>
                <a:gd name="T89" fmla="*/ 597 h 568"/>
                <a:gd name="T90" fmla="*/ 229 w 320"/>
                <a:gd name="T91" fmla="*/ 589 h 5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20"/>
                <a:gd name="T139" fmla="*/ 0 h 568"/>
                <a:gd name="T140" fmla="*/ 320 w 320"/>
                <a:gd name="T141" fmla="*/ 568 h 5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20" h="568">
                  <a:moveTo>
                    <a:pt x="216" y="544"/>
                  </a:moveTo>
                  <a:lnTo>
                    <a:pt x="232" y="544"/>
                  </a:lnTo>
                  <a:lnTo>
                    <a:pt x="240" y="544"/>
                  </a:lnTo>
                  <a:lnTo>
                    <a:pt x="256" y="552"/>
                  </a:lnTo>
                  <a:lnTo>
                    <a:pt x="264" y="552"/>
                  </a:lnTo>
                  <a:lnTo>
                    <a:pt x="264" y="544"/>
                  </a:lnTo>
                  <a:lnTo>
                    <a:pt x="256" y="536"/>
                  </a:lnTo>
                  <a:lnTo>
                    <a:pt x="256" y="520"/>
                  </a:lnTo>
                  <a:lnTo>
                    <a:pt x="272" y="512"/>
                  </a:lnTo>
                  <a:lnTo>
                    <a:pt x="288" y="512"/>
                  </a:lnTo>
                  <a:lnTo>
                    <a:pt x="288" y="504"/>
                  </a:lnTo>
                  <a:lnTo>
                    <a:pt x="280" y="496"/>
                  </a:lnTo>
                  <a:lnTo>
                    <a:pt x="288" y="488"/>
                  </a:lnTo>
                  <a:lnTo>
                    <a:pt x="288" y="480"/>
                  </a:lnTo>
                  <a:lnTo>
                    <a:pt x="288" y="472"/>
                  </a:lnTo>
                  <a:lnTo>
                    <a:pt x="288" y="464"/>
                  </a:lnTo>
                  <a:lnTo>
                    <a:pt x="288" y="456"/>
                  </a:lnTo>
                  <a:lnTo>
                    <a:pt x="296" y="456"/>
                  </a:lnTo>
                  <a:lnTo>
                    <a:pt x="296" y="448"/>
                  </a:lnTo>
                  <a:lnTo>
                    <a:pt x="296" y="432"/>
                  </a:lnTo>
                  <a:lnTo>
                    <a:pt x="304" y="424"/>
                  </a:lnTo>
                  <a:lnTo>
                    <a:pt x="312" y="400"/>
                  </a:lnTo>
                  <a:lnTo>
                    <a:pt x="320" y="392"/>
                  </a:lnTo>
                  <a:lnTo>
                    <a:pt x="320" y="384"/>
                  </a:lnTo>
                  <a:lnTo>
                    <a:pt x="320" y="376"/>
                  </a:lnTo>
                  <a:lnTo>
                    <a:pt x="320" y="360"/>
                  </a:lnTo>
                  <a:lnTo>
                    <a:pt x="320" y="344"/>
                  </a:lnTo>
                  <a:lnTo>
                    <a:pt x="312" y="344"/>
                  </a:lnTo>
                  <a:lnTo>
                    <a:pt x="312" y="336"/>
                  </a:lnTo>
                  <a:lnTo>
                    <a:pt x="312" y="320"/>
                  </a:lnTo>
                  <a:lnTo>
                    <a:pt x="312" y="312"/>
                  </a:lnTo>
                  <a:lnTo>
                    <a:pt x="296" y="72"/>
                  </a:lnTo>
                  <a:lnTo>
                    <a:pt x="288" y="72"/>
                  </a:lnTo>
                  <a:lnTo>
                    <a:pt x="280" y="56"/>
                  </a:lnTo>
                  <a:lnTo>
                    <a:pt x="280" y="48"/>
                  </a:lnTo>
                  <a:lnTo>
                    <a:pt x="280" y="40"/>
                  </a:lnTo>
                  <a:lnTo>
                    <a:pt x="264" y="32"/>
                  </a:lnTo>
                  <a:lnTo>
                    <a:pt x="264" y="16"/>
                  </a:lnTo>
                  <a:lnTo>
                    <a:pt x="264" y="8"/>
                  </a:lnTo>
                  <a:lnTo>
                    <a:pt x="264" y="0"/>
                  </a:lnTo>
                  <a:lnTo>
                    <a:pt x="56" y="16"/>
                  </a:lnTo>
                  <a:lnTo>
                    <a:pt x="64" y="16"/>
                  </a:lnTo>
                  <a:lnTo>
                    <a:pt x="72" y="32"/>
                  </a:lnTo>
                  <a:lnTo>
                    <a:pt x="72" y="40"/>
                  </a:lnTo>
                  <a:lnTo>
                    <a:pt x="80" y="40"/>
                  </a:lnTo>
                  <a:lnTo>
                    <a:pt x="88" y="48"/>
                  </a:lnTo>
                  <a:lnTo>
                    <a:pt x="96" y="48"/>
                  </a:lnTo>
                  <a:lnTo>
                    <a:pt x="96" y="64"/>
                  </a:lnTo>
                  <a:lnTo>
                    <a:pt x="96" y="72"/>
                  </a:lnTo>
                  <a:lnTo>
                    <a:pt x="88" y="88"/>
                  </a:lnTo>
                  <a:lnTo>
                    <a:pt x="80" y="88"/>
                  </a:lnTo>
                  <a:lnTo>
                    <a:pt x="80" y="96"/>
                  </a:lnTo>
                  <a:lnTo>
                    <a:pt x="80" y="104"/>
                  </a:lnTo>
                  <a:lnTo>
                    <a:pt x="80" y="112"/>
                  </a:lnTo>
                  <a:lnTo>
                    <a:pt x="64" y="112"/>
                  </a:lnTo>
                  <a:lnTo>
                    <a:pt x="64" y="120"/>
                  </a:lnTo>
                  <a:lnTo>
                    <a:pt x="48" y="120"/>
                  </a:lnTo>
                  <a:lnTo>
                    <a:pt x="32" y="128"/>
                  </a:lnTo>
                  <a:lnTo>
                    <a:pt x="32" y="144"/>
                  </a:lnTo>
                  <a:lnTo>
                    <a:pt x="32" y="152"/>
                  </a:lnTo>
                  <a:lnTo>
                    <a:pt x="40" y="168"/>
                  </a:lnTo>
                  <a:lnTo>
                    <a:pt x="40" y="176"/>
                  </a:lnTo>
                  <a:lnTo>
                    <a:pt x="32" y="184"/>
                  </a:lnTo>
                  <a:lnTo>
                    <a:pt x="32" y="192"/>
                  </a:lnTo>
                  <a:lnTo>
                    <a:pt x="32" y="200"/>
                  </a:lnTo>
                  <a:lnTo>
                    <a:pt x="24" y="208"/>
                  </a:lnTo>
                  <a:lnTo>
                    <a:pt x="8" y="208"/>
                  </a:lnTo>
                  <a:lnTo>
                    <a:pt x="8" y="224"/>
                  </a:lnTo>
                  <a:lnTo>
                    <a:pt x="16" y="224"/>
                  </a:lnTo>
                  <a:lnTo>
                    <a:pt x="8" y="232"/>
                  </a:lnTo>
                  <a:lnTo>
                    <a:pt x="8" y="240"/>
                  </a:lnTo>
                  <a:lnTo>
                    <a:pt x="0" y="248"/>
                  </a:lnTo>
                  <a:lnTo>
                    <a:pt x="0" y="272"/>
                  </a:lnTo>
                  <a:lnTo>
                    <a:pt x="24" y="312"/>
                  </a:lnTo>
                  <a:lnTo>
                    <a:pt x="56" y="336"/>
                  </a:lnTo>
                  <a:lnTo>
                    <a:pt x="72" y="344"/>
                  </a:lnTo>
                  <a:lnTo>
                    <a:pt x="72" y="384"/>
                  </a:lnTo>
                  <a:lnTo>
                    <a:pt x="88" y="384"/>
                  </a:lnTo>
                  <a:lnTo>
                    <a:pt x="88" y="368"/>
                  </a:lnTo>
                  <a:lnTo>
                    <a:pt x="104" y="376"/>
                  </a:lnTo>
                  <a:lnTo>
                    <a:pt x="120" y="384"/>
                  </a:lnTo>
                  <a:lnTo>
                    <a:pt x="120" y="392"/>
                  </a:lnTo>
                  <a:lnTo>
                    <a:pt x="112" y="408"/>
                  </a:lnTo>
                  <a:lnTo>
                    <a:pt x="112" y="424"/>
                  </a:lnTo>
                  <a:lnTo>
                    <a:pt x="104" y="432"/>
                  </a:lnTo>
                  <a:lnTo>
                    <a:pt x="104" y="448"/>
                  </a:lnTo>
                  <a:lnTo>
                    <a:pt x="112" y="464"/>
                  </a:lnTo>
                  <a:lnTo>
                    <a:pt x="136" y="472"/>
                  </a:lnTo>
                  <a:lnTo>
                    <a:pt x="136" y="480"/>
                  </a:lnTo>
                  <a:lnTo>
                    <a:pt x="152" y="480"/>
                  </a:lnTo>
                  <a:lnTo>
                    <a:pt x="160" y="488"/>
                  </a:lnTo>
                  <a:lnTo>
                    <a:pt x="176" y="496"/>
                  </a:lnTo>
                  <a:lnTo>
                    <a:pt x="176" y="512"/>
                  </a:lnTo>
                  <a:lnTo>
                    <a:pt x="184" y="528"/>
                  </a:lnTo>
                  <a:lnTo>
                    <a:pt x="176" y="536"/>
                  </a:lnTo>
                  <a:lnTo>
                    <a:pt x="176" y="544"/>
                  </a:lnTo>
                  <a:lnTo>
                    <a:pt x="184" y="552"/>
                  </a:lnTo>
                  <a:lnTo>
                    <a:pt x="192" y="560"/>
                  </a:lnTo>
                  <a:lnTo>
                    <a:pt x="192" y="568"/>
                  </a:lnTo>
                  <a:lnTo>
                    <a:pt x="192" y="560"/>
                  </a:lnTo>
                  <a:lnTo>
                    <a:pt x="192" y="552"/>
                  </a:lnTo>
                  <a:lnTo>
                    <a:pt x="200" y="552"/>
                  </a:lnTo>
                  <a:lnTo>
                    <a:pt x="200" y="560"/>
                  </a:lnTo>
                  <a:lnTo>
                    <a:pt x="208" y="552"/>
                  </a:lnTo>
                  <a:lnTo>
                    <a:pt x="216" y="544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6" name="Freeform 57" descr="5%"/>
            <p:cNvSpPr>
              <a:spLocks/>
            </p:cNvSpPr>
            <p:nvPr/>
          </p:nvSpPr>
          <p:spPr bwMode="auto">
            <a:xfrm>
              <a:off x="3444" y="1418"/>
              <a:ext cx="335" cy="451"/>
            </a:xfrm>
            <a:custGeom>
              <a:avLst/>
              <a:gdLst>
                <a:gd name="T0" fmla="*/ 291 w 304"/>
                <a:gd name="T1" fmla="*/ 400 h 424"/>
                <a:gd name="T2" fmla="*/ 291 w 304"/>
                <a:gd name="T3" fmla="*/ 383 h 424"/>
                <a:gd name="T4" fmla="*/ 309 w 304"/>
                <a:gd name="T5" fmla="*/ 357 h 424"/>
                <a:gd name="T6" fmla="*/ 317 w 304"/>
                <a:gd name="T7" fmla="*/ 340 h 424"/>
                <a:gd name="T8" fmla="*/ 317 w 304"/>
                <a:gd name="T9" fmla="*/ 323 h 424"/>
                <a:gd name="T10" fmla="*/ 326 w 304"/>
                <a:gd name="T11" fmla="*/ 315 h 424"/>
                <a:gd name="T12" fmla="*/ 335 w 304"/>
                <a:gd name="T13" fmla="*/ 323 h 424"/>
                <a:gd name="T14" fmla="*/ 335 w 304"/>
                <a:gd name="T15" fmla="*/ 281 h 424"/>
                <a:gd name="T16" fmla="*/ 291 w 304"/>
                <a:gd name="T17" fmla="*/ 170 h 424"/>
                <a:gd name="T18" fmla="*/ 264 w 304"/>
                <a:gd name="T19" fmla="*/ 179 h 424"/>
                <a:gd name="T20" fmla="*/ 256 w 304"/>
                <a:gd name="T21" fmla="*/ 196 h 424"/>
                <a:gd name="T22" fmla="*/ 238 w 304"/>
                <a:gd name="T23" fmla="*/ 213 h 424"/>
                <a:gd name="T24" fmla="*/ 238 w 304"/>
                <a:gd name="T25" fmla="*/ 230 h 424"/>
                <a:gd name="T26" fmla="*/ 212 w 304"/>
                <a:gd name="T27" fmla="*/ 221 h 424"/>
                <a:gd name="T28" fmla="*/ 212 w 304"/>
                <a:gd name="T29" fmla="*/ 187 h 424"/>
                <a:gd name="T30" fmla="*/ 229 w 304"/>
                <a:gd name="T31" fmla="*/ 179 h 424"/>
                <a:gd name="T32" fmla="*/ 238 w 304"/>
                <a:gd name="T33" fmla="*/ 153 h 424"/>
                <a:gd name="T34" fmla="*/ 247 w 304"/>
                <a:gd name="T35" fmla="*/ 136 h 424"/>
                <a:gd name="T36" fmla="*/ 238 w 304"/>
                <a:gd name="T37" fmla="*/ 85 h 424"/>
                <a:gd name="T38" fmla="*/ 229 w 304"/>
                <a:gd name="T39" fmla="*/ 68 h 424"/>
                <a:gd name="T40" fmla="*/ 238 w 304"/>
                <a:gd name="T41" fmla="*/ 68 h 424"/>
                <a:gd name="T42" fmla="*/ 220 w 304"/>
                <a:gd name="T43" fmla="*/ 43 h 424"/>
                <a:gd name="T44" fmla="*/ 194 w 304"/>
                <a:gd name="T45" fmla="*/ 34 h 424"/>
                <a:gd name="T46" fmla="*/ 176 w 304"/>
                <a:gd name="T47" fmla="*/ 26 h 424"/>
                <a:gd name="T48" fmla="*/ 159 w 304"/>
                <a:gd name="T49" fmla="*/ 17 h 424"/>
                <a:gd name="T50" fmla="*/ 123 w 304"/>
                <a:gd name="T51" fmla="*/ 0 h 424"/>
                <a:gd name="T52" fmla="*/ 115 w 304"/>
                <a:gd name="T53" fmla="*/ 9 h 424"/>
                <a:gd name="T54" fmla="*/ 106 w 304"/>
                <a:gd name="T55" fmla="*/ 9 h 424"/>
                <a:gd name="T56" fmla="*/ 97 w 304"/>
                <a:gd name="T57" fmla="*/ 17 h 424"/>
                <a:gd name="T58" fmla="*/ 106 w 304"/>
                <a:gd name="T59" fmla="*/ 43 h 424"/>
                <a:gd name="T60" fmla="*/ 106 w 304"/>
                <a:gd name="T61" fmla="*/ 51 h 424"/>
                <a:gd name="T62" fmla="*/ 79 w 304"/>
                <a:gd name="T63" fmla="*/ 77 h 424"/>
                <a:gd name="T64" fmla="*/ 71 w 304"/>
                <a:gd name="T65" fmla="*/ 119 h 424"/>
                <a:gd name="T66" fmla="*/ 62 w 304"/>
                <a:gd name="T67" fmla="*/ 119 h 424"/>
                <a:gd name="T68" fmla="*/ 62 w 304"/>
                <a:gd name="T69" fmla="*/ 85 h 424"/>
                <a:gd name="T70" fmla="*/ 62 w 304"/>
                <a:gd name="T71" fmla="*/ 77 h 424"/>
                <a:gd name="T72" fmla="*/ 44 w 304"/>
                <a:gd name="T73" fmla="*/ 102 h 424"/>
                <a:gd name="T74" fmla="*/ 35 w 304"/>
                <a:gd name="T75" fmla="*/ 102 h 424"/>
                <a:gd name="T76" fmla="*/ 26 w 304"/>
                <a:gd name="T77" fmla="*/ 111 h 424"/>
                <a:gd name="T78" fmla="*/ 26 w 304"/>
                <a:gd name="T79" fmla="*/ 128 h 424"/>
                <a:gd name="T80" fmla="*/ 18 w 304"/>
                <a:gd name="T81" fmla="*/ 145 h 424"/>
                <a:gd name="T82" fmla="*/ 9 w 304"/>
                <a:gd name="T83" fmla="*/ 196 h 424"/>
                <a:gd name="T84" fmla="*/ 9 w 304"/>
                <a:gd name="T85" fmla="*/ 221 h 424"/>
                <a:gd name="T86" fmla="*/ 0 w 304"/>
                <a:gd name="T87" fmla="*/ 238 h 424"/>
                <a:gd name="T88" fmla="*/ 35 w 304"/>
                <a:gd name="T89" fmla="*/ 298 h 424"/>
                <a:gd name="T90" fmla="*/ 35 w 304"/>
                <a:gd name="T91" fmla="*/ 391 h 424"/>
                <a:gd name="T92" fmla="*/ 18 w 304"/>
                <a:gd name="T93" fmla="*/ 434 h 424"/>
                <a:gd name="T94" fmla="*/ 0 w 304"/>
                <a:gd name="T95" fmla="*/ 451 h 424"/>
                <a:gd name="T96" fmla="*/ 168 w 304"/>
                <a:gd name="T97" fmla="*/ 434 h 424"/>
                <a:gd name="T98" fmla="*/ 273 w 304"/>
                <a:gd name="T99" fmla="*/ 434 h 42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4"/>
                <a:gd name="T151" fmla="*/ 0 h 424"/>
                <a:gd name="T152" fmla="*/ 304 w 304"/>
                <a:gd name="T153" fmla="*/ 424 h 42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4" h="424">
                  <a:moveTo>
                    <a:pt x="248" y="400"/>
                  </a:moveTo>
                  <a:lnTo>
                    <a:pt x="248" y="392"/>
                  </a:lnTo>
                  <a:lnTo>
                    <a:pt x="264" y="376"/>
                  </a:lnTo>
                  <a:lnTo>
                    <a:pt x="264" y="368"/>
                  </a:lnTo>
                  <a:lnTo>
                    <a:pt x="264" y="360"/>
                  </a:lnTo>
                  <a:lnTo>
                    <a:pt x="264" y="344"/>
                  </a:lnTo>
                  <a:lnTo>
                    <a:pt x="272" y="336"/>
                  </a:lnTo>
                  <a:lnTo>
                    <a:pt x="280" y="336"/>
                  </a:lnTo>
                  <a:lnTo>
                    <a:pt x="288" y="328"/>
                  </a:lnTo>
                  <a:lnTo>
                    <a:pt x="288" y="320"/>
                  </a:lnTo>
                  <a:lnTo>
                    <a:pt x="288" y="312"/>
                  </a:lnTo>
                  <a:lnTo>
                    <a:pt x="288" y="304"/>
                  </a:lnTo>
                  <a:lnTo>
                    <a:pt x="288" y="296"/>
                  </a:lnTo>
                  <a:lnTo>
                    <a:pt x="296" y="296"/>
                  </a:lnTo>
                  <a:lnTo>
                    <a:pt x="304" y="304"/>
                  </a:lnTo>
                  <a:lnTo>
                    <a:pt x="304" y="296"/>
                  </a:lnTo>
                  <a:lnTo>
                    <a:pt x="304" y="264"/>
                  </a:lnTo>
                  <a:lnTo>
                    <a:pt x="296" y="200"/>
                  </a:lnTo>
                  <a:lnTo>
                    <a:pt x="272" y="160"/>
                  </a:lnTo>
                  <a:lnTo>
                    <a:pt x="264" y="160"/>
                  </a:lnTo>
                  <a:lnTo>
                    <a:pt x="256" y="160"/>
                  </a:lnTo>
                  <a:lnTo>
                    <a:pt x="248" y="168"/>
                  </a:lnTo>
                  <a:lnTo>
                    <a:pt x="240" y="168"/>
                  </a:lnTo>
                  <a:lnTo>
                    <a:pt x="232" y="176"/>
                  </a:lnTo>
                  <a:lnTo>
                    <a:pt x="232" y="184"/>
                  </a:lnTo>
                  <a:lnTo>
                    <a:pt x="224" y="200"/>
                  </a:lnTo>
                  <a:lnTo>
                    <a:pt x="216" y="200"/>
                  </a:lnTo>
                  <a:lnTo>
                    <a:pt x="216" y="208"/>
                  </a:lnTo>
                  <a:lnTo>
                    <a:pt x="216" y="216"/>
                  </a:lnTo>
                  <a:lnTo>
                    <a:pt x="208" y="216"/>
                  </a:lnTo>
                  <a:lnTo>
                    <a:pt x="200" y="208"/>
                  </a:lnTo>
                  <a:lnTo>
                    <a:pt x="192" y="208"/>
                  </a:lnTo>
                  <a:lnTo>
                    <a:pt x="192" y="192"/>
                  </a:lnTo>
                  <a:lnTo>
                    <a:pt x="192" y="176"/>
                  </a:lnTo>
                  <a:lnTo>
                    <a:pt x="200" y="176"/>
                  </a:lnTo>
                  <a:lnTo>
                    <a:pt x="208" y="168"/>
                  </a:lnTo>
                  <a:lnTo>
                    <a:pt x="216" y="144"/>
                  </a:lnTo>
                  <a:lnTo>
                    <a:pt x="224" y="136"/>
                  </a:lnTo>
                  <a:lnTo>
                    <a:pt x="224" y="128"/>
                  </a:lnTo>
                  <a:lnTo>
                    <a:pt x="224" y="104"/>
                  </a:lnTo>
                  <a:lnTo>
                    <a:pt x="224" y="96"/>
                  </a:lnTo>
                  <a:lnTo>
                    <a:pt x="216" y="80"/>
                  </a:lnTo>
                  <a:lnTo>
                    <a:pt x="208" y="72"/>
                  </a:lnTo>
                  <a:lnTo>
                    <a:pt x="208" y="64"/>
                  </a:lnTo>
                  <a:lnTo>
                    <a:pt x="216" y="64"/>
                  </a:lnTo>
                  <a:lnTo>
                    <a:pt x="224" y="64"/>
                  </a:lnTo>
                  <a:lnTo>
                    <a:pt x="216" y="56"/>
                  </a:lnTo>
                  <a:lnTo>
                    <a:pt x="200" y="40"/>
                  </a:lnTo>
                  <a:lnTo>
                    <a:pt x="192" y="40"/>
                  </a:lnTo>
                  <a:lnTo>
                    <a:pt x="176" y="32"/>
                  </a:lnTo>
                  <a:lnTo>
                    <a:pt x="168" y="24"/>
                  </a:lnTo>
                  <a:lnTo>
                    <a:pt x="160" y="24"/>
                  </a:lnTo>
                  <a:lnTo>
                    <a:pt x="144" y="16"/>
                  </a:lnTo>
                  <a:lnTo>
                    <a:pt x="128" y="8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104" y="8"/>
                  </a:lnTo>
                  <a:lnTo>
                    <a:pt x="96" y="8"/>
                  </a:lnTo>
                  <a:lnTo>
                    <a:pt x="96" y="16"/>
                  </a:lnTo>
                  <a:lnTo>
                    <a:pt x="88" y="16"/>
                  </a:lnTo>
                  <a:lnTo>
                    <a:pt x="88" y="32"/>
                  </a:lnTo>
                  <a:lnTo>
                    <a:pt x="96" y="40"/>
                  </a:lnTo>
                  <a:lnTo>
                    <a:pt x="96" y="48"/>
                  </a:lnTo>
                  <a:lnTo>
                    <a:pt x="88" y="48"/>
                  </a:lnTo>
                  <a:lnTo>
                    <a:pt x="72" y="56"/>
                  </a:lnTo>
                  <a:lnTo>
                    <a:pt x="72" y="72"/>
                  </a:lnTo>
                  <a:lnTo>
                    <a:pt x="72" y="96"/>
                  </a:lnTo>
                  <a:lnTo>
                    <a:pt x="72" y="104"/>
                  </a:lnTo>
                  <a:lnTo>
                    <a:pt x="64" y="112"/>
                  </a:lnTo>
                  <a:lnTo>
                    <a:pt x="56" y="112"/>
                  </a:lnTo>
                  <a:lnTo>
                    <a:pt x="56" y="104"/>
                  </a:lnTo>
                  <a:lnTo>
                    <a:pt x="56" y="80"/>
                  </a:lnTo>
                  <a:lnTo>
                    <a:pt x="56" y="72"/>
                  </a:lnTo>
                  <a:lnTo>
                    <a:pt x="48" y="80"/>
                  </a:lnTo>
                  <a:lnTo>
                    <a:pt x="40" y="96"/>
                  </a:lnTo>
                  <a:lnTo>
                    <a:pt x="32" y="96"/>
                  </a:lnTo>
                  <a:lnTo>
                    <a:pt x="24" y="104"/>
                  </a:lnTo>
                  <a:lnTo>
                    <a:pt x="24" y="120"/>
                  </a:lnTo>
                  <a:lnTo>
                    <a:pt x="16" y="120"/>
                  </a:lnTo>
                  <a:lnTo>
                    <a:pt x="16" y="128"/>
                  </a:lnTo>
                  <a:lnTo>
                    <a:pt x="16" y="136"/>
                  </a:lnTo>
                  <a:lnTo>
                    <a:pt x="16" y="152"/>
                  </a:lnTo>
                  <a:lnTo>
                    <a:pt x="8" y="184"/>
                  </a:lnTo>
                  <a:lnTo>
                    <a:pt x="0" y="192"/>
                  </a:lnTo>
                  <a:lnTo>
                    <a:pt x="8" y="208"/>
                  </a:lnTo>
                  <a:lnTo>
                    <a:pt x="8" y="216"/>
                  </a:lnTo>
                  <a:lnTo>
                    <a:pt x="8" y="224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16" y="272"/>
                  </a:lnTo>
                  <a:lnTo>
                    <a:pt x="32" y="280"/>
                  </a:lnTo>
                  <a:lnTo>
                    <a:pt x="40" y="304"/>
                  </a:lnTo>
                  <a:lnTo>
                    <a:pt x="40" y="344"/>
                  </a:lnTo>
                  <a:lnTo>
                    <a:pt x="32" y="368"/>
                  </a:lnTo>
                  <a:lnTo>
                    <a:pt x="24" y="384"/>
                  </a:lnTo>
                  <a:lnTo>
                    <a:pt x="16" y="400"/>
                  </a:lnTo>
                  <a:lnTo>
                    <a:pt x="16" y="408"/>
                  </a:lnTo>
                  <a:lnTo>
                    <a:pt x="8" y="424"/>
                  </a:lnTo>
                  <a:lnTo>
                    <a:pt x="0" y="424"/>
                  </a:lnTo>
                  <a:lnTo>
                    <a:pt x="152" y="408"/>
                  </a:lnTo>
                  <a:lnTo>
                    <a:pt x="152" y="424"/>
                  </a:lnTo>
                  <a:lnTo>
                    <a:pt x="248" y="408"/>
                  </a:lnTo>
                  <a:lnTo>
                    <a:pt x="248" y="400"/>
                  </a:lnTo>
                  <a:close/>
                </a:path>
              </a:pathLst>
            </a:custGeom>
            <a:pattFill prst="pct5">
              <a:fgClr>
                <a:schemeClr val="tx1"/>
              </a:fgClr>
              <a:bgClr>
                <a:srgbClr val="FFFFFF"/>
              </a:bgClr>
            </a:patt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7" name="Freeform 58"/>
            <p:cNvSpPr>
              <a:spLocks/>
            </p:cNvSpPr>
            <p:nvPr/>
          </p:nvSpPr>
          <p:spPr bwMode="auto">
            <a:xfrm>
              <a:off x="3117" y="1265"/>
              <a:ext cx="504" cy="256"/>
            </a:xfrm>
            <a:custGeom>
              <a:avLst/>
              <a:gdLst>
                <a:gd name="T0" fmla="*/ 27 w 456"/>
                <a:gd name="T1" fmla="*/ 128 h 240"/>
                <a:gd name="T2" fmla="*/ 124 w 456"/>
                <a:gd name="T3" fmla="*/ 162 h 240"/>
                <a:gd name="T4" fmla="*/ 186 w 456"/>
                <a:gd name="T5" fmla="*/ 179 h 240"/>
                <a:gd name="T6" fmla="*/ 212 w 456"/>
                <a:gd name="T7" fmla="*/ 213 h 240"/>
                <a:gd name="T8" fmla="*/ 221 w 456"/>
                <a:gd name="T9" fmla="*/ 230 h 240"/>
                <a:gd name="T10" fmla="*/ 230 w 456"/>
                <a:gd name="T11" fmla="*/ 256 h 240"/>
                <a:gd name="T12" fmla="*/ 239 w 456"/>
                <a:gd name="T13" fmla="*/ 239 h 240"/>
                <a:gd name="T14" fmla="*/ 265 w 456"/>
                <a:gd name="T15" fmla="*/ 188 h 240"/>
                <a:gd name="T16" fmla="*/ 274 w 456"/>
                <a:gd name="T17" fmla="*/ 162 h 240"/>
                <a:gd name="T18" fmla="*/ 274 w 456"/>
                <a:gd name="T19" fmla="*/ 188 h 240"/>
                <a:gd name="T20" fmla="*/ 292 w 456"/>
                <a:gd name="T21" fmla="*/ 171 h 240"/>
                <a:gd name="T22" fmla="*/ 301 w 456"/>
                <a:gd name="T23" fmla="*/ 162 h 240"/>
                <a:gd name="T24" fmla="*/ 301 w 456"/>
                <a:gd name="T25" fmla="*/ 179 h 240"/>
                <a:gd name="T26" fmla="*/ 309 w 456"/>
                <a:gd name="T27" fmla="*/ 179 h 240"/>
                <a:gd name="T28" fmla="*/ 318 w 456"/>
                <a:gd name="T29" fmla="*/ 162 h 240"/>
                <a:gd name="T30" fmla="*/ 354 w 456"/>
                <a:gd name="T31" fmla="*/ 145 h 240"/>
                <a:gd name="T32" fmla="*/ 371 w 456"/>
                <a:gd name="T33" fmla="*/ 145 h 240"/>
                <a:gd name="T34" fmla="*/ 416 w 456"/>
                <a:gd name="T35" fmla="*/ 128 h 240"/>
                <a:gd name="T36" fmla="*/ 442 w 456"/>
                <a:gd name="T37" fmla="*/ 154 h 240"/>
                <a:gd name="T38" fmla="*/ 442 w 456"/>
                <a:gd name="T39" fmla="*/ 137 h 240"/>
                <a:gd name="T40" fmla="*/ 451 w 456"/>
                <a:gd name="T41" fmla="*/ 128 h 240"/>
                <a:gd name="T42" fmla="*/ 477 w 456"/>
                <a:gd name="T43" fmla="*/ 128 h 240"/>
                <a:gd name="T44" fmla="*/ 504 w 456"/>
                <a:gd name="T45" fmla="*/ 119 h 240"/>
                <a:gd name="T46" fmla="*/ 495 w 456"/>
                <a:gd name="T47" fmla="*/ 111 h 240"/>
                <a:gd name="T48" fmla="*/ 477 w 456"/>
                <a:gd name="T49" fmla="*/ 77 h 240"/>
                <a:gd name="T50" fmla="*/ 451 w 456"/>
                <a:gd name="T51" fmla="*/ 85 h 240"/>
                <a:gd name="T52" fmla="*/ 433 w 456"/>
                <a:gd name="T53" fmla="*/ 85 h 240"/>
                <a:gd name="T54" fmla="*/ 416 w 456"/>
                <a:gd name="T55" fmla="*/ 60 h 240"/>
                <a:gd name="T56" fmla="*/ 398 w 456"/>
                <a:gd name="T57" fmla="*/ 60 h 240"/>
                <a:gd name="T58" fmla="*/ 327 w 456"/>
                <a:gd name="T59" fmla="*/ 68 h 240"/>
                <a:gd name="T60" fmla="*/ 292 w 456"/>
                <a:gd name="T61" fmla="*/ 102 h 240"/>
                <a:gd name="T62" fmla="*/ 274 w 456"/>
                <a:gd name="T63" fmla="*/ 102 h 240"/>
                <a:gd name="T64" fmla="*/ 256 w 456"/>
                <a:gd name="T65" fmla="*/ 102 h 240"/>
                <a:gd name="T66" fmla="*/ 230 w 456"/>
                <a:gd name="T67" fmla="*/ 94 h 240"/>
                <a:gd name="T68" fmla="*/ 186 w 456"/>
                <a:gd name="T69" fmla="*/ 60 h 240"/>
                <a:gd name="T70" fmla="*/ 168 w 456"/>
                <a:gd name="T71" fmla="*/ 60 h 240"/>
                <a:gd name="T72" fmla="*/ 150 w 456"/>
                <a:gd name="T73" fmla="*/ 77 h 240"/>
                <a:gd name="T74" fmla="*/ 150 w 456"/>
                <a:gd name="T75" fmla="*/ 60 h 240"/>
                <a:gd name="T76" fmla="*/ 141 w 456"/>
                <a:gd name="T77" fmla="*/ 43 h 240"/>
                <a:gd name="T78" fmla="*/ 150 w 456"/>
                <a:gd name="T79" fmla="*/ 43 h 240"/>
                <a:gd name="T80" fmla="*/ 150 w 456"/>
                <a:gd name="T81" fmla="*/ 51 h 240"/>
                <a:gd name="T82" fmla="*/ 168 w 456"/>
                <a:gd name="T83" fmla="*/ 34 h 240"/>
                <a:gd name="T84" fmla="*/ 186 w 456"/>
                <a:gd name="T85" fmla="*/ 9 h 240"/>
                <a:gd name="T86" fmla="*/ 203 w 456"/>
                <a:gd name="T87" fmla="*/ 0 h 240"/>
                <a:gd name="T88" fmla="*/ 133 w 456"/>
                <a:gd name="T89" fmla="*/ 26 h 240"/>
                <a:gd name="T90" fmla="*/ 106 w 456"/>
                <a:gd name="T91" fmla="*/ 60 h 240"/>
                <a:gd name="T92" fmla="*/ 62 w 456"/>
                <a:gd name="T93" fmla="*/ 77 h 240"/>
                <a:gd name="T94" fmla="*/ 9 w 456"/>
                <a:gd name="T95" fmla="*/ 102 h 2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56"/>
                <a:gd name="T145" fmla="*/ 0 h 240"/>
                <a:gd name="T146" fmla="*/ 456 w 456"/>
                <a:gd name="T147" fmla="*/ 240 h 24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56" h="240">
                  <a:moveTo>
                    <a:pt x="0" y="104"/>
                  </a:moveTo>
                  <a:lnTo>
                    <a:pt x="0" y="104"/>
                  </a:lnTo>
                  <a:lnTo>
                    <a:pt x="16" y="104"/>
                  </a:lnTo>
                  <a:lnTo>
                    <a:pt x="24" y="120"/>
                  </a:lnTo>
                  <a:lnTo>
                    <a:pt x="24" y="128"/>
                  </a:lnTo>
                  <a:lnTo>
                    <a:pt x="56" y="128"/>
                  </a:lnTo>
                  <a:lnTo>
                    <a:pt x="104" y="136"/>
                  </a:lnTo>
                  <a:lnTo>
                    <a:pt x="112" y="152"/>
                  </a:lnTo>
                  <a:lnTo>
                    <a:pt x="160" y="160"/>
                  </a:lnTo>
                  <a:lnTo>
                    <a:pt x="168" y="160"/>
                  </a:lnTo>
                  <a:lnTo>
                    <a:pt x="168" y="168"/>
                  </a:lnTo>
                  <a:lnTo>
                    <a:pt x="176" y="168"/>
                  </a:lnTo>
                  <a:lnTo>
                    <a:pt x="192" y="176"/>
                  </a:lnTo>
                  <a:lnTo>
                    <a:pt x="192" y="200"/>
                  </a:lnTo>
                  <a:lnTo>
                    <a:pt x="184" y="208"/>
                  </a:lnTo>
                  <a:lnTo>
                    <a:pt x="184" y="216"/>
                  </a:lnTo>
                  <a:lnTo>
                    <a:pt x="200" y="216"/>
                  </a:lnTo>
                  <a:lnTo>
                    <a:pt x="200" y="224"/>
                  </a:lnTo>
                  <a:lnTo>
                    <a:pt x="200" y="240"/>
                  </a:lnTo>
                  <a:lnTo>
                    <a:pt x="208" y="240"/>
                  </a:lnTo>
                  <a:lnTo>
                    <a:pt x="216" y="224"/>
                  </a:lnTo>
                  <a:lnTo>
                    <a:pt x="232" y="192"/>
                  </a:lnTo>
                  <a:lnTo>
                    <a:pt x="240" y="176"/>
                  </a:lnTo>
                  <a:lnTo>
                    <a:pt x="240" y="152"/>
                  </a:lnTo>
                  <a:lnTo>
                    <a:pt x="248" y="152"/>
                  </a:lnTo>
                  <a:lnTo>
                    <a:pt x="248" y="160"/>
                  </a:lnTo>
                  <a:lnTo>
                    <a:pt x="248" y="168"/>
                  </a:lnTo>
                  <a:lnTo>
                    <a:pt x="248" y="176"/>
                  </a:lnTo>
                  <a:lnTo>
                    <a:pt x="264" y="160"/>
                  </a:lnTo>
                  <a:lnTo>
                    <a:pt x="272" y="152"/>
                  </a:lnTo>
                  <a:lnTo>
                    <a:pt x="280" y="152"/>
                  </a:lnTo>
                  <a:lnTo>
                    <a:pt x="272" y="160"/>
                  </a:lnTo>
                  <a:lnTo>
                    <a:pt x="272" y="168"/>
                  </a:lnTo>
                  <a:lnTo>
                    <a:pt x="272" y="176"/>
                  </a:lnTo>
                  <a:lnTo>
                    <a:pt x="280" y="168"/>
                  </a:lnTo>
                  <a:lnTo>
                    <a:pt x="288" y="160"/>
                  </a:lnTo>
                  <a:lnTo>
                    <a:pt x="296" y="152"/>
                  </a:lnTo>
                  <a:lnTo>
                    <a:pt x="288" y="152"/>
                  </a:lnTo>
                  <a:lnTo>
                    <a:pt x="288" y="144"/>
                  </a:lnTo>
                  <a:lnTo>
                    <a:pt x="296" y="136"/>
                  </a:lnTo>
                  <a:lnTo>
                    <a:pt x="304" y="136"/>
                  </a:lnTo>
                  <a:lnTo>
                    <a:pt x="320" y="136"/>
                  </a:lnTo>
                  <a:lnTo>
                    <a:pt x="336" y="136"/>
                  </a:lnTo>
                  <a:lnTo>
                    <a:pt x="344" y="120"/>
                  </a:lnTo>
                  <a:lnTo>
                    <a:pt x="376" y="120"/>
                  </a:lnTo>
                  <a:lnTo>
                    <a:pt x="384" y="128"/>
                  </a:lnTo>
                  <a:lnTo>
                    <a:pt x="400" y="136"/>
                  </a:lnTo>
                  <a:lnTo>
                    <a:pt x="400" y="144"/>
                  </a:lnTo>
                  <a:lnTo>
                    <a:pt x="408" y="144"/>
                  </a:lnTo>
                  <a:lnTo>
                    <a:pt x="400" y="128"/>
                  </a:lnTo>
                  <a:lnTo>
                    <a:pt x="408" y="120"/>
                  </a:lnTo>
                  <a:lnTo>
                    <a:pt x="408" y="128"/>
                  </a:lnTo>
                  <a:lnTo>
                    <a:pt x="416" y="128"/>
                  </a:lnTo>
                  <a:lnTo>
                    <a:pt x="424" y="120"/>
                  </a:lnTo>
                  <a:lnTo>
                    <a:pt x="432" y="120"/>
                  </a:lnTo>
                  <a:lnTo>
                    <a:pt x="456" y="120"/>
                  </a:lnTo>
                  <a:lnTo>
                    <a:pt x="456" y="112"/>
                  </a:lnTo>
                  <a:lnTo>
                    <a:pt x="448" y="104"/>
                  </a:lnTo>
                  <a:lnTo>
                    <a:pt x="432" y="104"/>
                  </a:lnTo>
                  <a:lnTo>
                    <a:pt x="432" y="96"/>
                  </a:lnTo>
                  <a:lnTo>
                    <a:pt x="432" y="72"/>
                  </a:lnTo>
                  <a:lnTo>
                    <a:pt x="424" y="72"/>
                  </a:lnTo>
                  <a:lnTo>
                    <a:pt x="416" y="80"/>
                  </a:lnTo>
                  <a:lnTo>
                    <a:pt x="408" y="80"/>
                  </a:lnTo>
                  <a:lnTo>
                    <a:pt x="400" y="80"/>
                  </a:lnTo>
                  <a:lnTo>
                    <a:pt x="392" y="80"/>
                  </a:lnTo>
                  <a:lnTo>
                    <a:pt x="376" y="80"/>
                  </a:lnTo>
                  <a:lnTo>
                    <a:pt x="376" y="72"/>
                  </a:lnTo>
                  <a:lnTo>
                    <a:pt x="376" y="56"/>
                  </a:lnTo>
                  <a:lnTo>
                    <a:pt x="376" y="48"/>
                  </a:lnTo>
                  <a:lnTo>
                    <a:pt x="360" y="56"/>
                  </a:lnTo>
                  <a:lnTo>
                    <a:pt x="344" y="64"/>
                  </a:lnTo>
                  <a:lnTo>
                    <a:pt x="312" y="64"/>
                  </a:lnTo>
                  <a:lnTo>
                    <a:pt x="296" y="64"/>
                  </a:lnTo>
                  <a:lnTo>
                    <a:pt x="264" y="96"/>
                  </a:lnTo>
                  <a:lnTo>
                    <a:pt x="256" y="96"/>
                  </a:lnTo>
                  <a:lnTo>
                    <a:pt x="248" y="96"/>
                  </a:lnTo>
                  <a:lnTo>
                    <a:pt x="248" y="88"/>
                  </a:lnTo>
                  <a:lnTo>
                    <a:pt x="240" y="88"/>
                  </a:lnTo>
                  <a:lnTo>
                    <a:pt x="232" y="88"/>
                  </a:lnTo>
                  <a:lnTo>
                    <a:pt x="232" y="96"/>
                  </a:lnTo>
                  <a:lnTo>
                    <a:pt x="216" y="96"/>
                  </a:lnTo>
                  <a:lnTo>
                    <a:pt x="208" y="88"/>
                  </a:lnTo>
                  <a:lnTo>
                    <a:pt x="208" y="80"/>
                  </a:lnTo>
                  <a:lnTo>
                    <a:pt x="200" y="80"/>
                  </a:lnTo>
                  <a:lnTo>
                    <a:pt x="184" y="56"/>
                  </a:lnTo>
                  <a:lnTo>
                    <a:pt x="168" y="56"/>
                  </a:lnTo>
                  <a:lnTo>
                    <a:pt x="152" y="64"/>
                  </a:lnTo>
                  <a:lnTo>
                    <a:pt x="152" y="56"/>
                  </a:lnTo>
                  <a:lnTo>
                    <a:pt x="144" y="56"/>
                  </a:lnTo>
                  <a:lnTo>
                    <a:pt x="136" y="72"/>
                  </a:lnTo>
                  <a:lnTo>
                    <a:pt x="136" y="48"/>
                  </a:lnTo>
                  <a:lnTo>
                    <a:pt x="136" y="56"/>
                  </a:lnTo>
                  <a:lnTo>
                    <a:pt x="128" y="56"/>
                  </a:lnTo>
                  <a:lnTo>
                    <a:pt x="128" y="48"/>
                  </a:lnTo>
                  <a:lnTo>
                    <a:pt x="128" y="40"/>
                  </a:lnTo>
                  <a:lnTo>
                    <a:pt x="136" y="40"/>
                  </a:lnTo>
                  <a:lnTo>
                    <a:pt x="136" y="48"/>
                  </a:lnTo>
                  <a:lnTo>
                    <a:pt x="144" y="40"/>
                  </a:lnTo>
                  <a:lnTo>
                    <a:pt x="144" y="32"/>
                  </a:lnTo>
                  <a:lnTo>
                    <a:pt x="152" y="32"/>
                  </a:lnTo>
                  <a:lnTo>
                    <a:pt x="168" y="16"/>
                  </a:lnTo>
                  <a:lnTo>
                    <a:pt x="168" y="8"/>
                  </a:lnTo>
                  <a:lnTo>
                    <a:pt x="176" y="8"/>
                  </a:lnTo>
                  <a:lnTo>
                    <a:pt x="184" y="0"/>
                  </a:lnTo>
                  <a:lnTo>
                    <a:pt x="176" y="0"/>
                  </a:lnTo>
                  <a:lnTo>
                    <a:pt x="152" y="0"/>
                  </a:lnTo>
                  <a:lnTo>
                    <a:pt x="128" y="16"/>
                  </a:lnTo>
                  <a:lnTo>
                    <a:pt x="120" y="24"/>
                  </a:lnTo>
                  <a:lnTo>
                    <a:pt x="112" y="24"/>
                  </a:lnTo>
                  <a:lnTo>
                    <a:pt x="96" y="56"/>
                  </a:lnTo>
                  <a:lnTo>
                    <a:pt x="80" y="64"/>
                  </a:lnTo>
                  <a:lnTo>
                    <a:pt x="72" y="72"/>
                  </a:lnTo>
                  <a:lnTo>
                    <a:pt x="64" y="72"/>
                  </a:lnTo>
                  <a:lnTo>
                    <a:pt x="56" y="72"/>
                  </a:lnTo>
                  <a:lnTo>
                    <a:pt x="40" y="80"/>
                  </a:lnTo>
                  <a:lnTo>
                    <a:pt x="32" y="88"/>
                  </a:lnTo>
                  <a:lnTo>
                    <a:pt x="8" y="96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8" name="Freeform 59" descr="5%"/>
            <p:cNvSpPr>
              <a:spLocks/>
            </p:cNvSpPr>
            <p:nvPr/>
          </p:nvSpPr>
          <p:spPr bwMode="auto">
            <a:xfrm>
              <a:off x="3611" y="1784"/>
              <a:ext cx="371" cy="401"/>
            </a:xfrm>
            <a:custGeom>
              <a:avLst/>
              <a:gdLst>
                <a:gd name="T0" fmla="*/ 106 w 336"/>
                <a:gd name="T1" fmla="*/ 68 h 376"/>
                <a:gd name="T2" fmla="*/ 115 w 336"/>
                <a:gd name="T3" fmla="*/ 60 h 376"/>
                <a:gd name="T4" fmla="*/ 150 w 336"/>
                <a:gd name="T5" fmla="*/ 77 h 376"/>
                <a:gd name="T6" fmla="*/ 159 w 336"/>
                <a:gd name="T7" fmla="*/ 77 h 376"/>
                <a:gd name="T8" fmla="*/ 168 w 336"/>
                <a:gd name="T9" fmla="*/ 68 h 376"/>
                <a:gd name="T10" fmla="*/ 177 w 336"/>
                <a:gd name="T11" fmla="*/ 77 h 376"/>
                <a:gd name="T12" fmla="*/ 150 w 336"/>
                <a:gd name="T13" fmla="*/ 85 h 376"/>
                <a:gd name="T14" fmla="*/ 159 w 336"/>
                <a:gd name="T15" fmla="*/ 85 h 376"/>
                <a:gd name="T16" fmla="*/ 177 w 336"/>
                <a:gd name="T17" fmla="*/ 77 h 376"/>
                <a:gd name="T18" fmla="*/ 177 w 336"/>
                <a:gd name="T19" fmla="*/ 77 h 376"/>
                <a:gd name="T20" fmla="*/ 194 w 336"/>
                <a:gd name="T21" fmla="*/ 85 h 376"/>
                <a:gd name="T22" fmla="*/ 219 w 336"/>
                <a:gd name="T23" fmla="*/ 68 h 376"/>
                <a:gd name="T24" fmla="*/ 230 w 336"/>
                <a:gd name="T25" fmla="*/ 68 h 376"/>
                <a:gd name="T26" fmla="*/ 247 w 336"/>
                <a:gd name="T27" fmla="*/ 68 h 376"/>
                <a:gd name="T28" fmla="*/ 307 w 336"/>
                <a:gd name="T29" fmla="*/ 6 h 376"/>
                <a:gd name="T30" fmla="*/ 345 w 336"/>
                <a:gd name="T31" fmla="*/ 0 h 376"/>
                <a:gd name="T32" fmla="*/ 371 w 336"/>
                <a:gd name="T33" fmla="*/ 145 h 376"/>
                <a:gd name="T34" fmla="*/ 362 w 336"/>
                <a:gd name="T35" fmla="*/ 145 h 376"/>
                <a:gd name="T36" fmla="*/ 371 w 336"/>
                <a:gd name="T37" fmla="*/ 162 h 376"/>
                <a:gd name="T38" fmla="*/ 362 w 336"/>
                <a:gd name="T39" fmla="*/ 188 h 376"/>
                <a:gd name="T40" fmla="*/ 362 w 336"/>
                <a:gd name="T41" fmla="*/ 230 h 376"/>
                <a:gd name="T42" fmla="*/ 362 w 336"/>
                <a:gd name="T43" fmla="*/ 256 h 376"/>
                <a:gd name="T44" fmla="*/ 336 w 336"/>
                <a:gd name="T45" fmla="*/ 282 h 376"/>
                <a:gd name="T46" fmla="*/ 318 w 336"/>
                <a:gd name="T47" fmla="*/ 290 h 376"/>
                <a:gd name="T48" fmla="*/ 318 w 336"/>
                <a:gd name="T49" fmla="*/ 290 h 376"/>
                <a:gd name="T50" fmla="*/ 300 w 336"/>
                <a:gd name="T51" fmla="*/ 307 h 376"/>
                <a:gd name="T52" fmla="*/ 292 w 336"/>
                <a:gd name="T53" fmla="*/ 333 h 376"/>
                <a:gd name="T54" fmla="*/ 292 w 336"/>
                <a:gd name="T55" fmla="*/ 350 h 376"/>
                <a:gd name="T56" fmla="*/ 283 w 336"/>
                <a:gd name="T57" fmla="*/ 333 h 376"/>
                <a:gd name="T58" fmla="*/ 265 w 336"/>
                <a:gd name="T59" fmla="*/ 350 h 376"/>
                <a:gd name="T60" fmla="*/ 265 w 336"/>
                <a:gd name="T61" fmla="*/ 367 h 376"/>
                <a:gd name="T62" fmla="*/ 265 w 336"/>
                <a:gd name="T63" fmla="*/ 384 h 376"/>
                <a:gd name="T64" fmla="*/ 247 w 336"/>
                <a:gd name="T65" fmla="*/ 401 h 376"/>
                <a:gd name="T66" fmla="*/ 230 w 336"/>
                <a:gd name="T67" fmla="*/ 401 h 376"/>
                <a:gd name="T68" fmla="*/ 212 w 336"/>
                <a:gd name="T69" fmla="*/ 392 h 376"/>
                <a:gd name="T70" fmla="*/ 212 w 336"/>
                <a:gd name="T71" fmla="*/ 392 h 376"/>
                <a:gd name="T72" fmla="*/ 203 w 336"/>
                <a:gd name="T73" fmla="*/ 375 h 376"/>
                <a:gd name="T74" fmla="*/ 186 w 336"/>
                <a:gd name="T75" fmla="*/ 392 h 376"/>
                <a:gd name="T76" fmla="*/ 159 w 336"/>
                <a:gd name="T77" fmla="*/ 392 h 376"/>
                <a:gd name="T78" fmla="*/ 150 w 336"/>
                <a:gd name="T79" fmla="*/ 384 h 376"/>
                <a:gd name="T80" fmla="*/ 141 w 336"/>
                <a:gd name="T81" fmla="*/ 392 h 376"/>
                <a:gd name="T82" fmla="*/ 132 w 336"/>
                <a:gd name="T83" fmla="*/ 392 h 376"/>
                <a:gd name="T84" fmla="*/ 115 w 336"/>
                <a:gd name="T85" fmla="*/ 384 h 376"/>
                <a:gd name="T86" fmla="*/ 88 w 336"/>
                <a:gd name="T87" fmla="*/ 384 h 376"/>
                <a:gd name="T88" fmla="*/ 88 w 336"/>
                <a:gd name="T89" fmla="*/ 375 h 376"/>
                <a:gd name="T90" fmla="*/ 53 w 336"/>
                <a:gd name="T91" fmla="*/ 358 h 376"/>
                <a:gd name="T92" fmla="*/ 35 w 336"/>
                <a:gd name="T93" fmla="*/ 358 h 376"/>
                <a:gd name="T94" fmla="*/ 0 w 336"/>
                <a:gd name="T95" fmla="*/ 85 h 37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36"/>
                <a:gd name="T145" fmla="*/ 0 h 376"/>
                <a:gd name="T146" fmla="*/ 336 w 336"/>
                <a:gd name="T147" fmla="*/ 376 h 37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36" h="376">
                  <a:moveTo>
                    <a:pt x="96" y="64"/>
                  </a:moveTo>
                  <a:lnTo>
                    <a:pt x="96" y="64"/>
                  </a:lnTo>
                  <a:lnTo>
                    <a:pt x="104" y="64"/>
                  </a:lnTo>
                  <a:lnTo>
                    <a:pt x="104" y="56"/>
                  </a:lnTo>
                  <a:lnTo>
                    <a:pt x="128" y="56"/>
                  </a:lnTo>
                  <a:lnTo>
                    <a:pt x="136" y="72"/>
                  </a:lnTo>
                  <a:lnTo>
                    <a:pt x="144" y="72"/>
                  </a:lnTo>
                  <a:lnTo>
                    <a:pt x="152" y="64"/>
                  </a:lnTo>
                  <a:lnTo>
                    <a:pt x="160" y="72"/>
                  </a:lnTo>
                  <a:lnTo>
                    <a:pt x="144" y="72"/>
                  </a:lnTo>
                  <a:lnTo>
                    <a:pt x="136" y="80"/>
                  </a:lnTo>
                  <a:lnTo>
                    <a:pt x="144" y="80"/>
                  </a:lnTo>
                  <a:lnTo>
                    <a:pt x="152" y="80"/>
                  </a:lnTo>
                  <a:lnTo>
                    <a:pt x="160" y="72"/>
                  </a:lnTo>
                  <a:lnTo>
                    <a:pt x="168" y="80"/>
                  </a:lnTo>
                  <a:lnTo>
                    <a:pt x="176" y="80"/>
                  </a:lnTo>
                  <a:lnTo>
                    <a:pt x="192" y="72"/>
                  </a:lnTo>
                  <a:lnTo>
                    <a:pt x="198" y="64"/>
                  </a:lnTo>
                  <a:lnTo>
                    <a:pt x="208" y="64"/>
                  </a:lnTo>
                  <a:lnTo>
                    <a:pt x="224" y="64"/>
                  </a:lnTo>
                  <a:lnTo>
                    <a:pt x="240" y="48"/>
                  </a:lnTo>
                  <a:lnTo>
                    <a:pt x="278" y="6"/>
                  </a:lnTo>
                  <a:lnTo>
                    <a:pt x="312" y="0"/>
                  </a:lnTo>
                  <a:lnTo>
                    <a:pt x="336" y="136"/>
                  </a:lnTo>
                  <a:lnTo>
                    <a:pt x="328" y="136"/>
                  </a:lnTo>
                  <a:lnTo>
                    <a:pt x="328" y="144"/>
                  </a:lnTo>
                  <a:lnTo>
                    <a:pt x="336" y="152"/>
                  </a:lnTo>
                  <a:lnTo>
                    <a:pt x="336" y="176"/>
                  </a:lnTo>
                  <a:lnTo>
                    <a:pt x="328" y="176"/>
                  </a:lnTo>
                  <a:lnTo>
                    <a:pt x="328" y="216"/>
                  </a:lnTo>
                  <a:lnTo>
                    <a:pt x="328" y="224"/>
                  </a:lnTo>
                  <a:lnTo>
                    <a:pt x="328" y="240"/>
                  </a:lnTo>
                  <a:lnTo>
                    <a:pt x="312" y="256"/>
                  </a:lnTo>
                  <a:lnTo>
                    <a:pt x="304" y="264"/>
                  </a:lnTo>
                  <a:lnTo>
                    <a:pt x="296" y="272"/>
                  </a:lnTo>
                  <a:lnTo>
                    <a:pt x="288" y="272"/>
                  </a:lnTo>
                  <a:lnTo>
                    <a:pt x="272" y="288"/>
                  </a:lnTo>
                  <a:lnTo>
                    <a:pt x="264" y="312"/>
                  </a:lnTo>
                  <a:lnTo>
                    <a:pt x="264" y="328"/>
                  </a:lnTo>
                  <a:lnTo>
                    <a:pt x="256" y="328"/>
                  </a:lnTo>
                  <a:lnTo>
                    <a:pt x="256" y="312"/>
                  </a:lnTo>
                  <a:lnTo>
                    <a:pt x="240" y="312"/>
                  </a:lnTo>
                  <a:lnTo>
                    <a:pt x="240" y="328"/>
                  </a:lnTo>
                  <a:lnTo>
                    <a:pt x="240" y="336"/>
                  </a:lnTo>
                  <a:lnTo>
                    <a:pt x="240" y="344"/>
                  </a:lnTo>
                  <a:lnTo>
                    <a:pt x="240" y="360"/>
                  </a:lnTo>
                  <a:lnTo>
                    <a:pt x="232" y="368"/>
                  </a:lnTo>
                  <a:lnTo>
                    <a:pt x="224" y="376"/>
                  </a:lnTo>
                  <a:lnTo>
                    <a:pt x="216" y="376"/>
                  </a:lnTo>
                  <a:lnTo>
                    <a:pt x="208" y="376"/>
                  </a:lnTo>
                  <a:lnTo>
                    <a:pt x="200" y="368"/>
                  </a:lnTo>
                  <a:lnTo>
                    <a:pt x="192" y="368"/>
                  </a:lnTo>
                  <a:lnTo>
                    <a:pt x="192" y="360"/>
                  </a:lnTo>
                  <a:lnTo>
                    <a:pt x="184" y="352"/>
                  </a:lnTo>
                  <a:lnTo>
                    <a:pt x="176" y="352"/>
                  </a:lnTo>
                  <a:lnTo>
                    <a:pt x="168" y="368"/>
                  </a:lnTo>
                  <a:lnTo>
                    <a:pt x="160" y="368"/>
                  </a:lnTo>
                  <a:lnTo>
                    <a:pt x="144" y="368"/>
                  </a:lnTo>
                  <a:lnTo>
                    <a:pt x="136" y="360"/>
                  </a:lnTo>
                  <a:lnTo>
                    <a:pt x="128" y="360"/>
                  </a:lnTo>
                  <a:lnTo>
                    <a:pt x="128" y="368"/>
                  </a:lnTo>
                  <a:lnTo>
                    <a:pt x="120" y="368"/>
                  </a:lnTo>
                  <a:lnTo>
                    <a:pt x="104" y="360"/>
                  </a:lnTo>
                  <a:lnTo>
                    <a:pt x="80" y="360"/>
                  </a:lnTo>
                  <a:lnTo>
                    <a:pt x="80" y="352"/>
                  </a:lnTo>
                  <a:lnTo>
                    <a:pt x="72" y="336"/>
                  </a:lnTo>
                  <a:lnTo>
                    <a:pt x="48" y="336"/>
                  </a:lnTo>
                  <a:lnTo>
                    <a:pt x="32" y="336"/>
                  </a:lnTo>
                  <a:lnTo>
                    <a:pt x="0" y="80"/>
                  </a:lnTo>
                  <a:lnTo>
                    <a:pt x="96" y="64"/>
                  </a:lnTo>
                  <a:close/>
                </a:path>
              </a:pathLst>
            </a:custGeom>
            <a:pattFill prst="pct5">
              <a:fgClr>
                <a:schemeClr val="tx1"/>
              </a:fgClr>
              <a:bgClr>
                <a:srgbClr val="FFFFFF"/>
              </a:bgClr>
            </a:patt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9" name="Freeform 60"/>
            <p:cNvSpPr>
              <a:spLocks/>
            </p:cNvSpPr>
            <p:nvPr/>
          </p:nvSpPr>
          <p:spPr bwMode="auto">
            <a:xfrm>
              <a:off x="4009" y="1350"/>
              <a:ext cx="538" cy="460"/>
            </a:xfrm>
            <a:custGeom>
              <a:avLst/>
              <a:gdLst>
                <a:gd name="T0" fmla="*/ 353 w 488"/>
                <a:gd name="T1" fmla="*/ 358 h 432"/>
                <a:gd name="T2" fmla="*/ 370 w 488"/>
                <a:gd name="T3" fmla="*/ 349 h 432"/>
                <a:gd name="T4" fmla="*/ 388 w 488"/>
                <a:gd name="T5" fmla="*/ 366 h 432"/>
                <a:gd name="T6" fmla="*/ 397 w 488"/>
                <a:gd name="T7" fmla="*/ 392 h 432"/>
                <a:gd name="T8" fmla="*/ 415 w 488"/>
                <a:gd name="T9" fmla="*/ 400 h 432"/>
                <a:gd name="T10" fmla="*/ 512 w 488"/>
                <a:gd name="T11" fmla="*/ 434 h 432"/>
                <a:gd name="T12" fmla="*/ 512 w 488"/>
                <a:gd name="T13" fmla="*/ 460 h 432"/>
                <a:gd name="T14" fmla="*/ 520 w 488"/>
                <a:gd name="T15" fmla="*/ 451 h 432"/>
                <a:gd name="T16" fmla="*/ 529 w 488"/>
                <a:gd name="T17" fmla="*/ 426 h 432"/>
                <a:gd name="T18" fmla="*/ 520 w 488"/>
                <a:gd name="T19" fmla="*/ 417 h 432"/>
                <a:gd name="T20" fmla="*/ 538 w 488"/>
                <a:gd name="T21" fmla="*/ 400 h 432"/>
                <a:gd name="T22" fmla="*/ 529 w 488"/>
                <a:gd name="T23" fmla="*/ 392 h 432"/>
                <a:gd name="T24" fmla="*/ 512 w 488"/>
                <a:gd name="T25" fmla="*/ 315 h 432"/>
                <a:gd name="T26" fmla="*/ 512 w 488"/>
                <a:gd name="T27" fmla="*/ 315 h 432"/>
                <a:gd name="T28" fmla="*/ 512 w 488"/>
                <a:gd name="T29" fmla="*/ 239 h 432"/>
                <a:gd name="T30" fmla="*/ 503 w 488"/>
                <a:gd name="T31" fmla="*/ 213 h 432"/>
                <a:gd name="T32" fmla="*/ 494 w 488"/>
                <a:gd name="T33" fmla="*/ 145 h 432"/>
                <a:gd name="T34" fmla="*/ 485 w 488"/>
                <a:gd name="T35" fmla="*/ 153 h 432"/>
                <a:gd name="T36" fmla="*/ 476 w 488"/>
                <a:gd name="T37" fmla="*/ 145 h 432"/>
                <a:gd name="T38" fmla="*/ 467 w 488"/>
                <a:gd name="T39" fmla="*/ 102 h 432"/>
                <a:gd name="T40" fmla="*/ 467 w 488"/>
                <a:gd name="T41" fmla="*/ 77 h 432"/>
                <a:gd name="T42" fmla="*/ 450 w 488"/>
                <a:gd name="T43" fmla="*/ 0 h 432"/>
                <a:gd name="T44" fmla="*/ 353 w 488"/>
                <a:gd name="T45" fmla="*/ 17 h 432"/>
                <a:gd name="T46" fmla="*/ 291 w 488"/>
                <a:gd name="T47" fmla="*/ 77 h 432"/>
                <a:gd name="T48" fmla="*/ 265 w 488"/>
                <a:gd name="T49" fmla="*/ 119 h 432"/>
                <a:gd name="T50" fmla="*/ 238 w 488"/>
                <a:gd name="T51" fmla="*/ 145 h 432"/>
                <a:gd name="T52" fmla="*/ 247 w 488"/>
                <a:gd name="T53" fmla="*/ 145 h 432"/>
                <a:gd name="T54" fmla="*/ 256 w 488"/>
                <a:gd name="T55" fmla="*/ 153 h 432"/>
                <a:gd name="T56" fmla="*/ 256 w 488"/>
                <a:gd name="T57" fmla="*/ 170 h 432"/>
                <a:gd name="T58" fmla="*/ 247 w 488"/>
                <a:gd name="T59" fmla="*/ 170 h 432"/>
                <a:gd name="T60" fmla="*/ 256 w 488"/>
                <a:gd name="T61" fmla="*/ 196 h 432"/>
                <a:gd name="T62" fmla="*/ 256 w 488"/>
                <a:gd name="T63" fmla="*/ 204 h 432"/>
                <a:gd name="T64" fmla="*/ 229 w 488"/>
                <a:gd name="T65" fmla="*/ 221 h 432"/>
                <a:gd name="T66" fmla="*/ 203 w 488"/>
                <a:gd name="T67" fmla="*/ 247 h 432"/>
                <a:gd name="T68" fmla="*/ 194 w 488"/>
                <a:gd name="T69" fmla="*/ 247 h 432"/>
                <a:gd name="T70" fmla="*/ 176 w 488"/>
                <a:gd name="T71" fmla="*/ 247 h 432"/>
                <a:gd name="T72" fmla="*/ 168 w 488"/>
                <a:gd name="T73" fmla="*/ 256 h 432"/>
                <a:gd name="T74" fmla="*/ 150 w 488"/>
                <a:gd name="T75" fmla="*/ 256 h 432"/>
                <a:gd name="T76" fmla="*/ 141 w 488"/>
                <a:gd name="T77" fmla="*/ 247 h 432"/>
                <a:gd name="T78" fmla="*/ 53 w 488"/>
                <a:gd name="T79" fmla="*/ 273 h 432"/>
                <a:gd name="T80" fmla="*/ 44 w 488"/>
                <a:gd name="T81" fmla="*/ 281 h 432"/>
                <a:gd name="T82" fmla="*/ 53 w 488"/>
                <a:gd name="T83" fmla="*/ 298 h 432"/>
                <a:gd name="T84" fmla="*/ 62 w 488"/>
                <a:gd name="T85" fmla="*/ 315 h 432"/>
                <a:gd name="T86" fmla="*/ 62 w 488"/>
                <a:gd name="T87" fmla="*/ 324 h 432"/>
                <a:gd name="T88" fmla="*/ 62 w 488"/>
                <a:gd name="T89" fmla="*/ 332 h 432"/>
                <a:gd name="T90" fmla="*/ 44 w 488"/>
                <a:gd name="T91" fmla="*/ 349 h 432"/>
                <a:gd name="T92" fmla="*/ 35 w 488"/>
                <a:gd name="T93" fmla="*/ 366 h 432"/>
                <a:gd name="T94" fmla="*/ 35 w 488"/>
                <a:gd name="T95" fmla="*/ 366 h 432"/>
                <a:gd name="T96" fmla="*/ 9 w 488"/>
                <a:gd name="T97" fmla="*/ 392 h 432"/>
                <a:gd name="T98" fmla="*/ 0 w 488"/>
                <a:gd name="T99" fmla="*/ 392 h 432"/>
                <a:gd name="T100" fmla="*/ 9 w 488"/>
                <a:gd name="T101" fmla="*/ 417 h 43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88"/>
                <a:gd name="T154" fmla="*/ 0 h 432"/>
                <a:gd name="T155" fmla="*/ 488 w 488"/>
                <a:gd name="T156" fmla="*/ 432 h 43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88" h="432">
                  <a:moveTo>
                    <a:pt x="112" y="376"/>
                  </a:moveTo>
                  <a:lnTo>
                    <a:pt x="320" y="336"/>
                  </a:lnTo>
                  <a:lnTo>
                    <a:pt x="328" y="328"/>
                  </a:lnTo>
                  <a:lnTo>
                    <a:pt x="336" y="328"/>
                  </a:lnTo>
                  <a:lnTo>
                    <a:pt x="344" y="344"/>
                  </a:lnTo>
                  <a:lnTo>
                    <a:pt x="352" y="344"/>
                  </a:lnTo>
                  <a:lnTo>
                    <a:pt x="360" y="352"/>
                  </a:lnTo>
                  <a:lnTo>
                    <a:pt x="360" y="368"/>
                  </a:lnTo>
                  <a:lnTo>
                    <a:pt x="368" y="376"/>
                  </a:lnTo>
                  <a:lnTo>
                    <a:pt x="376" y="376"/>
                  </a:lnTo>
                  <a:lnTo>
                    <a:pt x="392" y="384"/>
                  </a:lnTo>
                  <a:lnTo>
                    <a:pt x="464" y="408"/>
                  </a:lnTo>
                  <a:lnTo>
                    <a:pt x="464" y="432"/>
                  </a:lnTo>
                  <a:lnTo>
                    <a:pt x="472" y="424"/>
                  </a:lnTo>
                  <a:lnTo>
                    <a:pt x="480" y="400"/>
                  </a:lnTo>
                  <a:lnTo>
                    <a:pt x="472" y="392"/>
                  </a:lnTo>
                  <a:lnTo>
                    <a:pt x="488" y="376"/>
                  </a:lnTo>
                  <a:lnTo>
                    <a:pt x="480" y="368"/>
                  </a:lnTo>
                  <a:lnTo>
                    <a:pt x="464" y="296"/>
                  </a:lnTo>
                  <a:lnTo>
                    <a:pt x="464" y="224"/>
                  </a:lnTo>
                  <a:lnTo>
                    <a:pt x="456" y="200"/>
                  </a:lnTo>
                  <a:lnTo>
                    <a:pt x="448" y="152"/>
                  </a:lnTo>
                  <a:lnTo>
                    <a:pt x="448" y="136"/>
                  </a:lnTo>
                  <a:lnTo>
                    <a:pt x="440" y="136"/>
                  </a:lnTo>
                  <a:lnTo>
                    <a:pt x="440" y="144"/>
                  </a:lnTo>
                  <a:lnTo>
                    <a:pt x="432" y="136"/>
                  </a:lnTo>
                  <a:lnTo>
                    <a:pt x="424" y="96"/>
                  </a:lnTo>
                  <a:lnTo>
                    <a:pt x="424" y="72"/>
                  </a:lnTo>
                  <a:lnTo>
                    <a:pt x="416" y="56"/>
                  </a:lnTo>
                  <a:lnTo>
                    <a:pt x="408" y="0"/>
                  </a:lnTo>
                  <a:lnTo>
                    <a:pt x="320" y="16"/>
                  </a:lnTo>
                  <a:lnTo>
                    <a:pt x="296" y="24"/>
                  </a:lnTo>
                  <a:lnTo>
                    <a:pt x="264" y="72"/>
                  </a:lnTo>
                  <a:lnTo>
                    <a:pt x="248" y="96"/>
                  </a:lnTo>
                  <a:lnTo>
                    <a:pt x="240" y="112"/>
                  </a:lnTo>
                  <a:lnTo>
                    <a:pt x="216" y="136"/>
                  </a:lnTo>
                  <a:lnTo>
                    <a:pt x="224" y="136"/>
                  </a:lnTo>
                  <a:lnTo>
                    <a:pt x="232" y="144"/>
                  </a:lnTo>
                  <a:lnTo>
                    <a:pt x="232" y="160"/>
                  </a:lnTo>
                  <a:lnTo>
                    <a:pt x="224" y="160"/>
                  </a:lnTo>
                  <a:lnTo>
                    <a:pt x="232" y="168"/>
                  </a:lnTo>
                  <a:lnTo>
                    <a:pt x="232" y="184"/>
                  </a:lnTo>
                  <a:lnTo>
                    <a:pt x="232" y="192"/>
                  </a:lnTo>
                  <a:lnTo>
                    <a:pt x="224" y="192"/>
                  </a:lnTo>
                  <a:lnTo>
                    <a:pt x="208" y="208"/>
                  </a:lnTo>
                  <a:lnTo>
                    <a:pt x="200" y="224"/>
                  </a:lnTo>
                  <a:lnTo>
                    <a:pt x="184" y="232"/>
                  </a:lnTo>
                  <a:lnTo>
                    <a:pt x="176" y="232"/>
                  </a:lnTo>
                  <a:lnTo>
                    <a:pt x="168" y="232"/>
                  </a:lnTo>
                  <a:lnTo>
                    <a:pt x="160" y="232"/>
                  </a:lnTo>
                  <a:lnTo>
                    <a:pt x="152" y="240"/>
                  </a:lnTo>
                  <a:lnTo>
                    <a:pt x="136" y="240"/>
                  </a:lnTo>
                  <a:lnTo>
                    <a:pt x="128" y="232"/>
                  </a:lnTo>
                  <a:lnTo>
                    <a:pt x="80" y="232"/>
                  </a:lnTo>
                  <a:lnTo>
                    <a:pt x="48" y="256"/>
                  </a:lnTo>
                  <a:lnTo>
                    <a:pt x="40" y="264"/>
                  </a:lnTo>
                  <a:lnTo>
                    <a:pt x="40" y="272"/>
                  </a:lnTo>
                  <a:lnTo>
                    <a:pt x="48" y="280"/>
                  </a:lnTo>
                  <a:lnTo>
                    <a:pt x="56" y="288"/>
                  </a:lnTo>
                  <a:lnTo>
                    <a:pt x="56" y="296"/>
                  </a:lnTo>
                  <a:lnTo>
                    <a:pt x="56" y="304"/>
                  </a:lnTo>
                  <a:lnTo>
                    <a:pt x="56" y="312"/>
                  </a:lnTo>
                  <a:lnTo>
                    <a:pt x="48" y="320"/>
                  </a:lnTo>
                  <a:lnTo>
                    <a:pt x="40" y="328"/>
                  </a:lnTo>
                  <a:lnTo>
                    <a:pt x="32" y="344"/>
                  </a:lnTo>
                  <a:lnTo>
                    <a:pt x="24" y="352"/>
                  </a:lnTo>
                  <a:lnTo>
                    <a:pt x="8" y="368"/>
                  </a:lnTo>
                  <a:lnTo>
                    <a:pt x="0" y="368"/>
                  </a:lnTo>
                  <a:lnTo>
                    <a:pt x="8" y="392"/>
                  </a:lnTo>
                  <a:lnTo>
                    <a:pt x="112" y="376"/>
                  </a:lnTo>
                  <a:close/>
                </a:path>
              </a:pathLst>
            </a:custGeom>
            <a:solidFill>
              <a:srgbClr val="00FF00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0" name="Freeform 61" descr="5%"/>
            <p:cNvSpPr>
              <a:spLocks/>
            </p:cNvSpPr>
            <p:nvPr/>
          </p:nvSpPr>
          <p:spPr bwMode="auto">
            <a:xfrm>
              <a:off x="3382" y="1852"/>
              <a:ext cx="265" cy="461"/>
            </a:xfrm>
            <a:custGeom>
              <a:avLst/>
              <a:gdLst>
                <a:gd name="T0" fmla="*/ 0 w 240"/>
                <a:gd name="T1" fmla="*/ 452 h 432"/>
                <a:gd name="T2" fmla="*/ 0 w 240"/>
                <a:gd name="T3" fmla="*/ 435 h 432"/>
                <a:gd name="T4" fmla="*/ 9 w 240"/>
                <a:gd name="T5" fmla="*/ 427 h 432"/>
                <a:gd name="T6" fmla="*/ 9 w 240"/>
                <a:gd name="T7" fmla="*/ 410 h 432"/>
                <a:gd name="T8" fmla="*/ 27 w 240"/>
                <a:gd name="T9" fmla="*/ 376 h 432"/>
                <a:gd name="T10" fmla="*/ 35 w 240"/>
                <a:gd name="T11" fmla="*/ 359 h 432"/>
                <a:gd name="T12" fmla="*/ 35 w 240"/>
                <a:gd name="T13" fmla="*/ 333 h 432"/>
                <a:gd name="T14" fmla="*/ 27 w 240"/>
                <a:gd name="T15" fmla="*/ 316 h 432"/>
                <a:gd name="T16" fmla="*/ 27 w 240"/>
                <a:gd name="T17" fmla="*/ 290 h 432"/>
                <a:gd name="T18" fmla="*/ 27 w 240"/>
                <a:gd name="T19" fmla="*/ 282 h 432"/>
                <a:gd name="T20" fmla="*/ 9 w 240"/>
                <a:gd name="T21" fmla="*/ 34 h 432"/>
                <a:gd name="T22" fmla="*/ 27 w 240"/>
                <a:gd name="T23" fmla="*/ 34 h 432"/>
                <a:gd name="T24" fmla="*/ 62 w 240"/>
                <a:gd name="T25" fmla="*/ 17 h 432"/>
                <a:gd name="T26" fmla="*/ 230 w 240"/>
                <a:gd name="T27" fmla="*/ 0 h 432"/>
                <a:gd name="T28" fmla="*/ 230 w 240"/>
                <a:gd name="T29" fmla="*/ 17 h 432"/>
                <a:gd name="T30" fmla="*/ 265 w 240"/>
                <a:gd name="T31" fmla="*/ 290 h 432"/>
                <a:gd name="T32" fmla="*/ 256 w 240"/>
                <a:gd name="T33" fmla="*/ 307 h 432"/>
                <a:gd name="T34" fmla="*/ 265 w 240"/>
                <a:gd name="T35" fmla="*/ 324 h 432"/>
                <a:gd name="T36" fmla="*/ 239 w 240"/>
                <a:gd name="T37" fmla="*/ 333 h 432"/>
                <a:gd name="T38" fmla="*/ 212 w 240"/>
                <a:gd name="T39" fmla="*/ 333 h 432"/>
                <a:gd name="T40" fmla="*/ 221 w 240"/>
                <a:gd name="T41" fmla="*/ 350 h 432"/>
                <a:gd name="T42" fmla="*/ 212 w 240"/>
                <a:gd name="T43" fmla="*/ 367 h 432"/>
                <a:gd name="T44" fmla="*/ 194 w 240"/>
                <a:gd name="T45" fmla="*/ 384 h 432"/>
                <a:gd name="T46" fmla="*/ 186 w 240"/>
                <a:gd name="T47" fmla="*/ 410 h 432"/>
                <a:gd name="T48" fmla="*/ 159 w 240"/>
                <a:gd name="T49" fmla="*/ 418 h 432"/>
                <a:gd name="T50" fmla="*/ 150 w 240"/>
                <a:gd name="T51" fmla="*/ 401 h 432"/>
                <a:gd name="T52" fmla="*/ 133 w 240"/>
                <a:gd name="T53" fmla="*/ 427 h 432"/>
                <a:gd name="T54" fmla="*/ 124 w 240"/>
                <a:gd name="T55" fmla="*/ 444 h 432"/>
                <a:gd name="T56" fmla="*/ 115 w 240"/>
                <a:gd name="T57" fmla="*/ 427 h 432"/>
                <a:gd name="T58" fmla="*/ 88 w 240"/>
                <a:gd name="T59" fmla="*/ 444 h 432"/>
                <a:gd name="T60" fmla="*/ 80 w 240"/>
                <a:gd name="T61" fmla="*/ 452 h 432"/>
                <a:gd name="T62" fmla="*/ 53 w 240"/>
                <a:gd name="T63" fmla="*/ 435 h 432"/>
                <a:gd name="T64" fmla="*/ 44 w 240"/>
                <a:gd name="T65" fmla="*/ 444 h 432"/>
                <a:gd name="T66" fmla="*/ 44 w 240"/>
                <a:gd name="T67" fmla="*/ 435 h 432"/>
                <a:gd name="T68" fmla="*/ 44 w 240"/>
                <a:gd name="T69" fmla="*/ 452 h 432"/>
                <a:gd name="T70" fmla="*/ 35 w 240"/>
                <a:gd name="T71" fmla="*/ 452 h 432"/>
                <a:gd name="T72" fmla="*/ 27 w 240"/>
                <a:gd name="T73" fmla="*/ 444 h 432"/>
                <a:gd name="T74" fmla="*/ 9 w 240"/>
                <a:gd name="T75" fmla="*/ 444 h 432"/>
                <a:gd name="T76" fmla="*/ 9 w 240"/>
                <a:gd name="T77" fmla="*/ 444 h 432"/>
                <a:gd name="T78" fmla="*/ 9 w 240"/>
                <a:gd name="T79" fmla="*/ 461 h 432"/>
                <a:gd name="T80" fmla="*/ 9 w 240"/>
                <a:gd name="T81" fmla="*/ 461 h 4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40"/>
                <a:gd name="T124" fmla="*/ 0 h 432"/>
                <a:gd name="T125" fmla="*/ 240 w 240"/>
                <a:gd name="T126" fmla="*/ 432 h 43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40" h="432">
                  <a:moveTo>
                    <a:pt x="0" y="424"/>
                  </a:moveTo>
                  <a:lnTo>
                    <a:pt x="0" y="424"/>
                  </a:lnTo>
                  <a:lnTo>
                    <a:pt x="0" y="416"/>
                  </a:lnTo>
                  <a:lnTo>
                    <a:pt x="0" y="408"/>
                  </a:lnTo>
                  <a:lnTo>
                    <a:pt x="8" y="408"/>
                  </a:lnTo>
                  <a:lnTo>
                    <a:pt x="8" y="400"/>
                  </a:lnTo>
                  <a:lnTo>
                    <a:pt x="8" y="384"/>
                  </a:lnTo>
                  <a:lnTo>
                    <a:pt x="16" y="376"/>
                  </a:lnTo>
                  <a:lnTo>
                    <a:pt x="24" y="352"/>
                  </a:lnTo>
                  <a:lnTo>
                    <a:pt x="32" y="344"/>
                  </a:lnTo>
                  <a:lnTo>
                    <a:pt x="32" y="336"/>
                  </a:lnTo>
                  <a:lnTo>
                    <a:pt x="32" y="328"/>
                  </a:lnTo>
                  <a:lnTo>
                    <a:pt x="32" y="312"/>
                  </a:lnTo>
                  <a:lnTo>
                    <a:pt x="32" y="296"/>
                  </a:lnTo>
                  <a:lnTo>
                    <a:pt x="24" y="296"/>
                  </a:lnTo>
                  <a:lnTo>
                    <a:pt x="24" y="288"/>
                  </a:lnTo>
                  <a:lnTo>
                    <a:pt x="24" y="272"/>
                  </a:lnTo>
                  <a:lnTo>
                    <a:pt x="24" y="264"/>
                  </a:lnTo>
                  <a:lnTo>
                    <a:pt x="8" y="24"/>
                  </a:lnTo>
                  <a:lnTo>
                    <a:pt x="8" y="32"/>
                  </a:lnTo>
                  <a:lnTo>
                    <a:pt x="8" y="40"/>
                  </a:lnTo>
                  <a:lnTo>
                    <a:pt x="24" y="32"/>
                  </a:lnTo>
                  <a:lnTo>
                    <a:pt x="40" y="32"/>
                  </a:lnTo>
                  <a:lnTo>
                    <a:pt x="56" y="16"/>
                  </a:lnTo>
                  <a:lnTo>
                    <a:pt x="208" y="0"/>
                  </a:lnTo>
                  <a:lnTo>
                    <a:pt x="208" y="16"/>
                  </a:lnTo>
                  <a:lnTo>
                    <a:pt x="240" y="272"/>
                  </a:lnTo>
                  <a:lnTo>
                    <a:pt x="232" y="280"/>
                  </a:lnTo>
                  <a:lnTo>
                    <a:pt x="232" y="288"/>
                  </a:lnTo>
                  <a:lnTo>
                    <a:pt x="240" y="296"/>
                  </a:lnTo>
                  <a:lnTo>
                    <a:pt x="240" y="304"/>
                  </a:lnTo>
                  <a:lnTo>
                    <a:pt x="224" y="304"/>
                  </a:lnTo>
                  <a:lnTo>
                    <a:pt x="216" y="312"/>
                  </a:lnTo>
                  <a:lnTo>
                    <a:pt x="208" y="312"/>
                  </a:lnTo>
                  <a:lnTo>
                    <a:pt x="192" y="312"/>
                  </a:lnTo>
                  <a:lnTo>
                    <a:pt x="192" y="328"/>
                  </a:lnTo>
                  <a:lnTo>
                    <a:pt x="200" y="328"/>
                  </a:lnTo>
                  <a:lnTo>
                    <a:pt x="200" y="336"/>
                  </a:lnTo>
                  <a:lnTo>
                    <a:pt x="192" y="344"/>
                  </a:lnTo>
                  <a:lnTo>
                    <a:pt x="184" y="360"/>
                  </a:lnTo>
                  <a:lnTo>
                    <a:pt x="176" y="360"/>
                  </a:lnTo>
                  <a:lnTo>
                    <a:pt x="168" y="360"/>
                  </a:lnTo>
                  <a:lnTo>
                    <a:pt x="168" y="384"/>
                  </a:lnTo>
                  <a:lnTo>
                    <a:pt x="160" y="392"/>
                  </a:lnTo>
                  <a:lnTo>
                    <a:pt x="144" y="392"/>
                  </a:lnTo>
                  <a:lnTo>
                    <a:pt x="136" y="384"/>
                  </a:lnTo>
                  <a:lnTo>
                    <a:pt x="136" y="376"/>
                  </a:lnTo>
                  <a:lnTo>
                    <a:pt x="128" y="376"/>
                  </a:lnTo>
                  <a:lnTo>
                    <a:pt x="120" y="400"/>
                  </a:lnTo>
                  <a:lnTo>
                    <a:pt x="120" y="416"/>
                  </a:lnTo>
                  <a:lnTo>
                    <a:pt x="112" y="416"/>
                  </a:lnTo>
                  <a:lnTo>
                    <a:pt x="104" y="408"/>
                  </a:lnTo>
                  <a:lnTo>
                    <a:pt x="104" y="400"/>
                  </a:lnTo>
                  <a:lnTo>
                    <a:pt x="96" y="400"/>
                  </a:lnTo>
                  <a:lnTo>
                    <a:pt x="80" y="416"/>
                  </a:lnTo>
                  <a:lnTo>
                    <a:pt x="80" y="424"/>
                  </a:lnTo>
                  <a:lnTo>
                    <a:pt x="72" y="424"/>
                  </a:lnTo>
                  <a:lnTo>
                    <a:pt x="56" y="408"/>
                  </a:lnTo>
                  <a:lnTo>
                    <a:pt x="48" y="408"/>
                  </a:lnTo>
                  <a:lnTo>
                    <a:pt x="40" y="416"/>
                  </a:lnTo>
                  <a:lnTo>
                    <a:pt x="40" y="408"/>
                  </a:lnTo>
                  <a:lnTo>
                    <a:pt x="40" y="416"/>
                  </a:lnTo>
                  <a:lnTo>
                    <a:pt x="40" y="424"/>
                  </a:lnTo>
                  <a:lnTo>
                    <a:pt x="32" y="424"/>
                  </a:lnTo>
                  <a:lnTo>
                    <a:pt x="24" y="416"/>
                  </a:lnTo>
                  <a:lnTo>
                    <a:pt x="16" y="416"/>
                  </a:lnTo>
                  <a:lnTo>
                    <a:pt x="8" y="416"/>
                  </a:lnTo>
                  <a:lnTo>
                    <a:pt x="8" y="424"/>
                  </a:lnTo>
                  <a:lnTo>
                    <a:pt x="8" y="432"/>
                  </a:lnTo>
                  <a:lnTo>
                    <a:pt x="0" y="424"/>
                  </a:lnTo>
                  <a:close/>
                </a:path>
              </a:pathLst>
            </a:custGeom>
            <a:pattFill prst="pct5">
              <a:fgClr>
                <a:schemeClr val="tx1"/>
              </a:fgClr>
              <a:bgClr>
                <a:srgbClr val="FFFFFF"/>
              </a:bgClr>
            </a:patt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1" name="Freeform 62"/>
            <p:cNvSpPr>
              <a:spLocks/>
            </p:cNvSpPr>
            <p:nvPr/>
          </p:nvSpPr>
          <p:spPr bwMode="auto">
            <a:xfrm>
              <a:off x="3956" y="1699"/>
              <a:ext cx="512" cy="324"/>
            </a:xfrm>
            <a:custGeom>
              <a:avLst/>
              <a:gdLst>
                <a:gd name="T0" fmla="*/ 132 w 464"/>
                <a:gd name="T1" fmla="*/ 307 h 304"/>
                <a:gd name="T2" fmla="*/ 441 w 464"/>
                <a:gd name="T3" fmla="*/ 256 h 304"/>
                <a:gd name="T4" fmla="*/ 441 w 464"/>
                <a:gd name="T5" fmla="*/ 256 h 304"/>
                <a:gd name="T6" fmla="*/ 441 w 464"/>
                <a:gd name="T7" fmla="*/ 230 h 304"/>
                <a:gd name="T8" fmla="*/ 459 w 464"/>
                <a:gd name="T9" fmla="*/ 230 h 304"/>
                <a:gd name="T10" fmla="*/ 468 w 464"/>
                <a:gd name="T11" fmla="*/ 239 h 304"/>
                <a:gd name="T12" fmla="*/ 468 w 464"/>
                <a:gd name="T13" fmla="*/ 239 h 304"/>
                <a:gd name="T14" fmla="*/ 486 w 464"/>
                <a:gd name="T15" fmla="*/ 222 h 304"/>
                <a:gd name="T16" fmla="*/ 486 w 464"/>
                <a:gd name="T17" fmla="*/ 222 h 304"/>
                <a:gd name="T18" fmla="*/ 486 w 464"/>
                <a:gd name="T19" fmla="*/ 213 h 304"/>
                <a:gd name="T20" fmla="*/ 503 w 464"/>
                <a:gd name="T21" fmla="*/ 196 h 304"/>
                <a:gd name="T22" fmla="*/ 512 w 464"/>
                <a:gd name="T23" fmla="*/ 188 h 304"/>
                <a:gd name="T24" fmla="*/ 512 w 464"/>
                <a:gd name="T25" fmla="*/ 188 h 304"/>
                <a:gd name="T26" fmla="*/ 512 w 464"/>
                <a:gd name="T27" fmla="*/ 179 h 304"/>
                <a:gd name="T28" fmla="*/ 512 w 464"/>
                <a:gd name="T29" fmla="*/ 179 h 304"/>
                <a:gd name="T30" fmla="*/ 477 w 464"/>
                <a:gd name="T31" fmla="*/ 153 h 304"/>
                <a:gd name="T32" fmla="*/ 459 w 464"/>
                <a:gd name="T33" fmla="*/ 145 h 304"/>
                <a:gd name="T34" fmla="*/ 459 w 464"/>
                <a:gd name="T35" fmla="*/ 128 h 304"/>
                <a:gd name="T36" fmla="*/ 468 w 464"/>
                <a:gd name="T37" fmla="*/ 128 h 304"/>
                <a:gd name="T38" fmla="*/ 468 w 464"/>
                <a:gd name="T39" fmla="*/ 119 h 304"/>
                <a:gd name="T40" fmla="*/ 468 w 464"/>
                <a:gd name="T41" fmla="*/ 119 h 304"/>
                <a:gd name="T42" fmla="*/ 459 w 464"/>
                <a:gd name="T43" fmla="*/ 102 h 304"/>
                <a:gd name="T44" fmla="*/ 459 w 464"/>
                <a:gd name="T45" fmla="*/ 102 h 304"/>
                <a:gd name="T46" fmla="*/ 477 w 464"/>
                <a:gd name="T47" fmla="*/ 85 h 304"/>
                <a:gd name="T48" fmla="*/ 477 w 464"/>
                <a:gd name="T49" fmla="*/ 85 h 304"/>
                <a:gd name="T50" fmla="*/ 477 w 464"/>
                <a:gd name="T51" fmla="*/ 68 h 304"/>
                <a:gd name="T52" fmla="*/ 486 w 464"/>
                <a:gd name="T53" fmla="*/ 60 h 304"/>
                <a:gd name="T54" fmla="*/ 486 w 464"/>
                <a:gd name="T55" fmla="*/ 60 h 304"/>
                <a:gd name="T56" fmla="*/ 468 w 464"/>
                <a:gd name="T57" fmla="*/ 51 h 304"/>
                <a:gd name="T58" fmla="*/ 459 w 464"/>
                <a:gd name="T59" fmla="*/ 51 h 304"/>
                <a:gd name="T60" fmla="*/ 450 w 464"/>
                <a:gd name="T61" fmla="*/ 43 h 304"/>
                <a:gd name="T62" fmla="*/ 450 w 464"/>
                <a:gd name="T63" fmla="*/ 26 h 304"/>
                <a:gd name="T64" fmla="*/ 441 w 464"/>
                <a:gd name="T65" fmla="*/ 17 h 304"/>
                <a:gd name="T66" fmla="*/ 433 w 464"/>
                <a:gd name="T67" fmla="*/ 17 h 304"/>
                <a:gd name="T68" fmla="*/ 424 w 464"/>
                <a:gd name="T69" fmla="*/ 0 h 304"/>
                <a:gd name="T70" fmla="*/ 415 w 464"/>
                <a:gd name="T71" fmla="*/ 0 h 304"/>
                <a:gd name="T72" fmla="*/ 362 w 464"/>
                <a:gd name="T73" fmla="*/ 9 h 304"/>
                <a:gd name="T74" fmla="*/ 238 w 464"/>
                <a:gd name="T75" fmla="*/ 34 h 304"/>
                <a:gd name="T76" fmla="*/ 106 w 464"/>
                <a:gd name="T77" fmla="*/ 60 h 304"/>
                <a:gd name="T78" fmla="*/ 62 w 464"/>
                <a:gd name="T79" fmla="*/ 68 h 304"/>
                <a:gd name="T80" fmla="*/ 62 w 464"/>
                <a:gd name="T81" fmla="*/ 68 h 304"/>
                <a:gd name="T82" fmla="*/ 53 w 464"/>
                <a:gd name="T83" fmla="*/ 43 h 304"/>
                <a:gd name="T84" fmla="*/ 53 w 464"/>
                <a:gd name="T85" fmla="*/ 43 h 304"/>
                <a:gd name="T86" fmla="*/ 44 w 464"/>
                <a:gd name="T87" fmla="*/ 51 h 304"/>
                <a:gd name="T88" fmla="*/ 18 w 464"/>
                <a:gd name="T89" fmla="*/ 77 h 304"/>
                <a:gd name="T90" fmla="*/ 0 w 464"/>
                <a:gd name="T91" fmla="*/ 85 h 304"/>
                <a:gd name="T92" fmla="*/ 0 w 464"/>
                <a:gd name="T93" fmla="*/ 85 h 304"/>
                <a:gd name="T94" fmla="*/ 26 w 464"/>
                <a:gd name="T95" fmla="*/ 230 h 304"/>
                <a:gd name="T96" fmla="*/ 44 w 464"/>
                <a:gd name="T97" fmla="*/ 324 h 304"/>
                <a:gd name="T98" fmla="*/ 44 w 464"/>
                <a:gd name="T99" fmla="*/ 324 h 304"/>
                <a:gd name="T100" fmla="*/ 132 w 464"/>
                <a:gd name="T101" fmla="*/ 307 h 30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64"/>
                <a:gd name="T154" fmla="*/ 0 h 304"/>
                <a:gd name="T155" fmla="*/ 464 w 464"/>
                <a:gd name="T156" fmla="*/ 304 h 30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64" h="304">
                  <a:moveTo>
                    <a:pt x="120" y="288"/>
                  </a:moveTo>
                  <a:lnTo>
                    <a:pt x="400" y="240"/>
                  </a:lnTo>
                  <a:lnTo>
                    <a:pt x="400" y="216"/>
                  </a:lnTo>
                  <a:lnTo>
                    <a:pt x="416" y="216"/>
                  </a:lnTo>
                  <a:lnTo>
                    <a:pt x="424" y="224"/>
                  </a:lnTo>
                  <a:lnTo>
                    <a:pt x="440" y="208"/>
                  </a:lnTo>
                  <a:lnTo>
                    <a:pt x="440" y="200"/>
                  </a:lnTo>
                  <a:lnTo>
                    <a:pt x="456" y="184"/>
                  </a:lnTo>
                  <a:lnTo>
                    <a:pt x="464" y="176"/>
                  </a:lnTo>
                  <a:lnTo>
                    <a:pt x="464" y="168"/>
                  </a:lnTo>
                  <a:lnTo>
                    <a:pt x="432" y="144"/>
                  </a:lnTo>
                  <a:lnTo>
                    <a:pt x="416" y="136"/>
                  </a:lnTo>
                  <a:lnTo>
                    <a:pt x="416" y="120"/>
                  </a:lnTo>
                  <a:lnTo>
                    <a:pt x="424" y="120"/>
                  </a:lnTo>
                  <a:lnTo>
                    <a:pt x="424" y="112"/>
                  </a:lnTo>
                  <a:lnTo>
                    <a:pt x="416" y="96"/>
                  </a:lnTo>
                  <a:lnTo>
                    <a:pt x="432" y="80"/>
                  </a:lnTo>
                  <a:lnTo>
                    <a:pt x="432" y="64"/>
                  </a:lnTo>
                  <a:lnTo>
                    <a:pt x="440" y="56"/>
                  </a:lnTo>
                  <a:lnTo>
                    <a:pt x="424" y="48"/>
                  </a:lnTo>
                  <a:lnTo>
                    <a:pt x="416" y="48"/>
                  </a:lnTo>
                  <a:lnTo>
                    <a:pt x="408" y="40"/>
                  </a:lnTo>
                  <a:lnTo>
                    <a:pt x="408" y="24"/>
                  </a:lnTo>
                  <a:lnTo>
                    <a:pt x="400" y="16"/>
                  </a:lnTo>
                  <a:lnTo>
                    <a:pt x="392" y="16"/>
                  </a:lnTo>
                  <a:lnTo>
                    <a:pt x="384" y="0"/>
                  </a:lnTo>
                  <a:lnTo>
                    <a:pt x="376" y="0"/>
                  </a:lnTo>
                  <a:lnTo>
                    <a:pt x="328" y="8"/>
                  </a:lnTo>
                  <a:lnTo>
                    <a:pt x="216" y="32"/>
                  </a:lnTo>
                  <a:lnTo>
                    <a:pt x="96" y="56"/>
                  </a:lnTo>
                  <a:lnTo>
                    <a:pt x="56" y="64"/>
                  </a:lnTo>
                  <a:lnTo>
                    <a:pt x="48" y="40"/>
                  </a:lnTo>
                  <a:lnTo>
                    <a:pt x="40" y="48"/>
                  </a:lnTo>
                  <a:lnTo>
                    <a:pt x="16" y="72"/>
                  </a:lnTo>
                  <a:lnTo>
                    <a:pt x="0" y="80"/>
                  </a:lnTo>
                  <a:lnTo>
                    <a:pt x="24" y="216"/>
                  </a:lnTo>
                  <a:lnTo>
                    <a:pt x="40" y="304"/>
                  </a:lnTo>
                  <a:lnTo>
                    <a:pt x="120" y="288"/>
                  </a:lnTo>
                  <a:close/>
                </a:path>
              </a:pathLst>
            </a:custGeom>
            <a:solidFill>
              <a:srgbClr val="00FF00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2" name="Freeform 63"/>
            <p:cNvSpPr>
              <a:spLocks/>
            </p:cNvSpPr>
            <p:nvPr/>
          </p:nvSpPr>
          <p:spPr bwMode="auto">
            <a:xfrm>
              <a:off x="4459" y="1316"/>
              <a:ext cx="141" cy="273"/>
            </a:xfrm>
            <a:custGeom>
              <a:avLst/>
              <a:gdLst>
                <a:gd name="T0" fmla="*/ 53 w 128"/>
                <a:gd name="T1" fmla="*/ 247 h 256"/>
                <a:gd name="T2" fmla="*/ 44 w 128"/>
                <a:gd name="T3" fmla="*/ 196 h 256"/>
                <a:gd name="T4" fmla="*/ 44 w 128"/>
                <a:gd name="T5" fmla="*/ 179 h 256"/>
                <a:gd name="T6" fmla="*/ 35 w 128"/>
                <a:gd name="T7" fmla="*/ 179 h 256"/>
                <a:gd name="T8" fmla="*/ 35 w 128"/>
                <a:gd name="T9" fmla="*/ 188 h 256"/>
                <a:gd name="T10" fmla="*/ 35 w 128"/>
                <a:gd name="T11" fmla="*/ 188 h 256"/>
                <a:gd name="T12" fmla="*/ 26 w 128"/>
                <a:gd name="T13" fmla="*/ 179 h 256"/>
                <a:gd name="T14" fmla="*/ 26 w 128"/>
                <a:gd name="T15" fmla="*/ 179 h 256"/>
                <a:gd name="T16" fmla="*/ 18 w 128"/>
                <a:gd name="T17" fmla="*/ 137 h 256"/>
                <a:gd name="T18" fmla="*/ 18 w 128"/>
                <a:gd name="T19" fmla="*/ 111 h 256"/>
                <a:gd name="T20" fmla="*/ 18 w 128"/>
                <a:gd name="T21" fmla="*/ 111 h 256"/>
                <a:gd name="T22" fmla="*/ 9 w 128"/>
                <a:gd name="T23" fmla="*/ 94 h 256"/>
                <a:gd name="T24" fmla="*/ 0 w 128"/>
                <a:gd name="T25" fmla="*/ 34 h 256"/>
                <a:gd name="T26" fmla="*/ 0 w 128"/>
                <a:gd name="T27" fmla="*/ 34 h 256"/>
                <a:gd name="T28" fmla="*/ 141 w 128"/>
                <a:gd name="T29" fmla="*/ 0 h 256"/>
                <a:gd name="T30" fmla="*/ 141 w 128"/>
                <a:gd name="T31" fmla="*/ 0 h 256"/>
                <a:gd name="T32" fmla="*/ 141 w 128"/>
                <a:gd name="T33" fmla="*/ 9 h 256"/>
                <a:gd name="T34" fmla="*/ 141 w 128"/>
                <a:gd name="T35" fmla="*/ 9 h 256"/>
                <a:gd name="T36" fmla="*/ 141 w 128"/>
                <a:gd name="T37" fmla="*/ 17 h 256"/>
                <a:gd name="T38" fmla="*/ 132 w 128"/>
                <a:gd name="T39" fmla="*/ 26 h 256"/>
                <a:gd name="T40" fmla="*/ 132 w 128"/>
                <a:gd name="T41" fmla="*/ 26 h 256"/>
                <a:gd name="T42" fmla="*/ 141 w 128"/>
                <a:gd name="T43" fmla="*/ 34 h 256"/>
                <a:gd name="T44" fmla="*/ 141 w 128"/>
                <a:gd name="T45" fmla="*/ 60 h 256"/>
                <a:gd name="T46" fmla="*/ 141 w 128"/>
                <a:gd name="T47" fmla="*/ 68 h 256"/>
                <a:gd name="T48" fmla="*/ 123 w 128"/>
                <a:gd name="T49" fmla="*/ 77 h 256"/>
                <a:gd name="T50" fmla="*/ 123 w 128"/>
                <a:gd name="T51" fmla="*/ 77 h 256"/>
                <a:gd name="T52" fmla="*/ 123 w 128"/>
                <a:gd name="T53" fmla="*/ 77 h 256"/>
                <a:gd name="T54" fmla="*/ 123 w 128"/>
                <a:gd name="T55" fmla="*/ 77 h 256"/>
                <a:gd name="T56" fmla="*/ 115 w 128"/>
                <a:gd name="T57" fmla="*/ 85 h 256"/>
                <a:gd name="T58" fmla="*/ 115 w 128"/>
                <a:gd name="T59" fmla="*/ 85 h 256"/>
                <a:gd name="T60" fmla="*/ 123 w 128"/>
                <a:gd name="T61" fmla="*/ 94 h 256"/>
                <a:gd name="T62" fmla="*/ 123 w 128"/>
                <a:gd name="T63" fmla="*/ 111 h 256"/>
                <a:gd name="T64" fmla="*/ 123 w 128"/>
                <a:gd name="T65" fmla="*/ 137 h 256"/>
                <a:gd name="T66" fmla="*/ 115 w 128"/>
                <a:gd name="T67" fmla="*/ 145 h 256"/>
                <a:gd name="T68" fmla="*/ 115 w 128"/>
                <a:gd name="T69" fmla="*/ 154 h 256"/>
                <a:gd name="T70" fmla="*/ 115 w 128"/>
                <a:gd name="T71" fmla="*/ 162 h 256"/>
                <a:gd name="T72" fmla="*/ 106 w 128"/>
                <a:gd name="T73" fmla="*/ 171 h 256"/>
                <a:gd name="T74" fmla="*/ 106 w 128"/>
                <a:gd name="T75" fmla="*/ 188 h 256"/>
                <a:gd name="T76" fmla="*/ 115 w 128"/>
                <a:gd name="T77" fmla="*/ 196 h 256"/>
                <a:gd name="T78" fmla="*/ 115 w 128"/>
                <a:gd name="T79" fmla="*/ 205 h 256"/>
                <a:gd name="T80" fmla="*/ 123 w 128"/>
                <a:gd name="T81" fmla="*/ 222 h 256"/>
                <a:gd name="T82" fmla="*/ 123 w 128"/>
                <a:gd name="T83" fmla="*/ 230 h 256"/>
                <a:gd name="T84" fmla="*/ 115 w 128"/>
                <a:gd name="T85" fmla="*/ 239 h 256"/>
                <a:gd name="T86" fmla="*/ 115 w 128"/>
                <a:gd name="T87" fmla="*/ 256 h 256"/>
                <a:gd name="T88" fmla="*/ 123 w 128"/>
                <a:gd name="T89" fmla="*/ 256 h 256"/>
                <a:gd name="T90" fmla="*/ 123 w 128"/>
                <a:gd name="T91" fmla="*/ 256 h 256"/>
                <a:gd name="T92" fmla="*/ 62 w 128"/>
                <a:gd name="T93" fmla="*/ 273 h 256"/>
                <a:gd name="T94" fmla="*/ 62 w 128"/>
                <a:gd name="T95" fmla="*/ 273 h 256"/>
                <a:gd name="T96" fmla="*/ 53 w 128"/>
                <a:gd name="T97" fmla="*/ 247 h 2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8"/>
                <a:gd name="T148" fmla="*/ 0 h 256"/>
                <a:gd name="T149" fmla="*/ 128 w 128"/>
                <a:gd name="T150" fmla="*/ 256 h 25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8" h="256">
                  <a:moveTo>
                    <a:pt x="48" y="232"/>
                  </a:moveTo>
                  <a:lnTo>
                    <a:pt x="40" y="184"/>
                  </a:lnTo>
                  <a:lnTo>
                    <a:pt x="40" y="168"/>
                  </a:lnTo>
                  <a:lnTo>
                    <a:pt x="32" y="168"/>
                  </a:lnTo>
                  <a:lnTo>
                    <a:pt x="32" y="176"/>
                  </a:lnTo>
                  <a:lnTo>
                    <a:pt x="24" y="168"/>
                  </a:lnTo>
                  <a:lnTo>
                    <a:pt x="16" y="128"/>
                  </a:lnTo>
                  <a:lnTo>
                    <a:pt x="16" y="104"/>
                  </a:lnTo>
                  <a:lnTo>
                    <a:pt x="8" y="88"/>
                  </a:lnTo>
                  <a:lnTo>
                    <a:pt x="0" y="32"/>
                  </a:lnTo>
                  <a:lnTo>
                    <a:pt x="128" y="0"/>
                  </a:lnTo>
                  <a:lnTo>
                    <a:pt x="128" y="8"/>
                  </a:lnTo>
                  <a:lnTo>
                    <a:pt x="128" y="16"/>
                  </a:lnTo>
                  <a:lnTo>
                    <a:pt x="120" y="24"/>
                  </a:lnTo>
                  <a:lnTo>
                    <a:pt x="128" y="32"/>
                  </a:lnTo>
                  <a:lnTo>
                    <a:pt x="128" y="56"/>
                  </a:lnTo>
                  <a:lnTo>
                    <a:pt x="128" y="64"/>
                  </a:lnTo>
                  <a:lnTo>
                    <a:pt x="112" y="72"/>
                  </a:lnTo>
                  <a:lnTo>
                    <a:pt x="104" y="80"/>
                  </a:lnTo>
                  <a:lnTo>
                    <a:pt x="112" y="88"/>
                  </a:lnTo>
                  <a:lnTo>
                    <a:pt x="112" y="104"/>
                  </a:lnTo>
                  <a:lnTo>
                    <a:pt x="112" y="128"/>
                  </a:lnTo>
                  <a:lnTo>
                    <a:pt x="104" y="136"/>
                  </a:lnTo>
                  <a:lnTo>
                    <a:pt x="104" y="144"/>
                  </a:lnTo>
                  <a:lnTo>
                    <a:pt x="104" y="152"/>
                  </a:lnTo>
                  <a:lnTo>
                    <a:pt x="96" y="160"/>
                  </a:lnTo>
                  <a:lnTo>
                    <a:pt x="96" y="176"/>
                  </a:lnTo>
                  <a:lnTo>
                    <a:pt x="104" y="184"/>
                  </a:lnTo>
                  <a:lnTo>
                    <a:pt x="104" y="192"/>
                  </a:lnTo>
                  <a:lnTo>
                    <a:pt x="112" y="208"/>
                  </a:lnTo>
                  <a:lnTo>
                    <a:pt x="112" y="216"/>
                  </a:lnTo>
                  <a:lnTo>
                    <a:pt x="104" y="224"/>
                  </a:lnTo>
                  <a:lnTo>
                    <a:pt x="104" y="240"/>
                  </a:lnTo>
                  <a:lnTo>
                    <a:pt x="112" y="240"/>
                  </a:lnTo>
                  <a:lnTo>
                    <a:pt x="56" y="256"/>
                  </a:lnTo>
                  <a:lnTo>
                    <a:pt x="48" y="232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3" name="Freeform 64"/>
            <p:cNvSpPr>
              <a:spLocks/>
            </p:cNvSpPr>
            <p:nvPr/>
          </p:nvSpPr>
          <p:spPr bwMode="auto">
            <a:xfrm>
              <a:off x="2985" y="1103"/>
              <a:ext cx="609" cy="272"/>
            </a:xfrm>
            <a:custGeom>
              <a:avLst/>
              <a:gdLst>
                <a:gd name="T0" fmla="*/ 574 w 552"/>
                <a:gd name="T1" fmla="*/ 246 h 256"/>
                <a:gd name="T2" fmla="*/ 547 w 552"/>
                <a:gd name="T3" fmla="*/ 246 h 256"/>
                <a:gd name="T4" fmla="*/ 547 w 552"/>
                <a:gd name="T5" fmla="*/ 212 h 256"/>
                <a:gd name="T6" fmla="*/ 477 w 552"/>
                <a:gd name="T7" fmla="*/ 229 h 256"/>
                <a:gd name="T8" fmla="*/ 424 w 552"/>
                <a:gd name="T9" fmla="*/ 263 h 256"/>
                <a:gd name="T10" fmla="*/ 406 w 552"/>
                <a:gd name="T11" fmla="*/ 263 h 256"/>
                <a:gd name="T12" fmla="*/ 397 w 552"/>
                <a:gd name="T13" fmla="*/ 255 h 256"/>
                <a:gd name="T14" fmla="*/ 371 w 552"/>
                <a:gd name="T15" fmla="*/ 263 h 256"/>
                <a:gd name="T16" fmla="*/ 353 w 552"/>
                <a:gd name="T17" fmla="*/ 246 h 256"/>
                <a:gd name="T18" fmla="*/ 300 w 552"/>
                <a:gd name="T19" fmla="*/ 229 h 256"/>
                <a:gd name="T20" fmla="*/ 300 w 552"/>
                <a:gd name="T21" fmla="*/ 221 h 256"/>
                <a:gd name="T22" fmla="*/ 282 w 552"/>
                <a:gd name="T23" fmla="*/ 238 h 256"/>
                <a:gd name="T24" fmla="*/ 274 w 552"/>
                <a:gd name="T25" fmla="*/ 212 h 256"/>
                <a:gd name="T26" fmla="*/ 282 w 552"/>
                <a:gd name="T27" fmla="*/ 204 h 256"/>
                <a:gd name="T28" fmla="*/ 282 w 552"/>
                <a:gd name="T29" fmla="*/ 204 h 256"/>
                <a:gd name="T30" fmla="*/ 291 w 552"/>
                <a:gd name="T31" fmla="*/ 204 h 256"/>
                <a:gd name="T32" fmla="*/ 318 w 552"/>
                <a:gd name="T33" fmla="*/ 178 h 256"/>
                <a:gd name="T34" fmla="*/ 327 w 552"/>
                <a:gd name="T35" fmla="*/ 170 h 256"/>
                <a:gd name="T36" fmla="*/ 300 w 552"/>
                <a:gd name="T37" fmla="*/ 161 h 256"/>
                <a:gd name="T38" fmla="*/ 256 w 552"/>
                <a:gd name="T39" fmla="*/ 187 h 256"/>
                <a:gd name="T40" fmla="*/ 212 w 552"/>
                <a:gd name="T41" fmla="*/ 238 h 256"/>
                <a:gd name="T42" fmla="*/ 177 w 552"/>
                <a:gd name="T43" fmla="*/ 246 h 256"/>
                <a:gd name="T44" fmla="*/ 132 w 552"/>
                <a:gd name="T45" fmla="*/ 272 h 256"/>
                <a:gd name="T46" fmla="*/ 97 w 552"/>
                <a:gd name="T47" fmla="*/ 272 h 256"/>
                <a:gd name="T48" fmla="*/ 97 w 552"/>
                <a:gd name="T49" fmla="*/ 263 h 256"/>
                <a:gd name="T50" fmla="*/ 106 w 552"/>
                <a:gd name="T51" fmla="*/ 238 h 256"/>
                <a:gd name="T52" fmla="*/ 62 w 552"/>
                <a:gd name="T53" fmla="*/ 246 h 256"/>
                <a:gd name="T54" fmla="*/ 35 w 552"/>
                <a:gd name="T55" fmla="*/ 255 h 256"/>
                <a:gd name="T56" fmla="*/ 0 w 552"/>
                <a:gd name="T57" fmla="*/ 255 h 256"/>
                <a:gd name="T58" fmla="*/ 79 w 552"/>
                <a:gd name="T59" fmla="*/ 170 h 256"/>
                <a:gd name="T60" fmla="*/ 185 w 552"/>
                <a:gd name="T61" fmla="*/ 110 h 256"/>
                <a:gd name="T62" fmla="*/ 212 w 552"/>
                <a:gd name="T63" fmla="*/ 68 h 256"/>
                <a:gd name="T64" fmla="*/ 238 w 552"/>
                <a:gd name="T65" fmla="*/ 59 h 256"/>
                <a:gd name="T66" fmla="*/ 238 w 552"/>
                <a:gd name="T67" fmla="*/ 76 h 256"/>
                <a:gd name="T68" fmla="*/ 265 w 552"/>
                <a:gd name="T69" fmla="*/ 34 h 256"/>
                <a:gd name="T70" fmla="*/ 265 w 552"/>
                <a:gd name="T71" fmla="*/ 51 h 256"/>
                <a:gd name="T72" fmla="*/ 282 w 552"/>
                <a:gd name="T73" fmla="*/ 34 h 256"/>
                <a:gd name="T74" fmla="*/ 274 w 552"/>
                <a:gd name="T75" fmla="*/ 9 h 256"/>
                <a:gd name="T76" fmla="*/ 309 w 552"/>
                <a:gd name="T77" fmla="*/ 9 h 256"/>
                <a:gd name="T78" fmla="*/ 388 w 552"/>
                <a:gd name="T79" fmla="*/ 9 h 256"/>
                <a:gd name="T80" fmla="*/ 432 w 552"/>
                <a:gd name="T81" fmla="*/ 68 h 256"/>
                <a:gd name="T82" fmla="*/ 521 w 552"/>
                <a:gd name="T83" fmla="*/ 85 h 256"/>
                <a:gd name="T84" fmla="*/ 538 w 552"/>
                <a:gd name="T85" fmla="*/ 85 h 256"/>
                <a:gd name="T86" fmla="*/ 556 w 552"/>
                <a:gd name="T87" fmla="*/ 144 h 256"/>
                <a:gd name="T88" fmla="*/ 556 w 552"/>
                <a:gd name="T89" fmla="*/ 195 h 256"/>
                <a:gd name="T90" fmla="*/ 591 w 552"/>
                <a:gd name="T91" fmla="*/ 195 h 256"/>
                <a:gd name="T92" fmla="*/ 591 w 552"/>
                <a:gd name="T93" fmla="*/ 212 h 256"/>
                <a:gd name="T94" fmla="*/ 591 w 552"/>
                <a:gd name="T95" fmla="*/ 238 h 256"/>
                <a:gd name="T96" fmla="*/ 591 w 552"/>
                <a:gd name="T97" fmla="*/ 246 h 2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52"/>
                <a:gd name="T148" fmla="*/ 0 h 256"/>
                <a:gd name="T149" fmla="*/ 552 w 552"/>
                <a:gd name="T150" fmla="*/ 256 h 25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52" h="256">
                  <a:moveTo>
                    <a:pt x="536" y="232"/>
                  </a:moveTo>
                  <a:lnTo>
                    <a:pt x="528" y="232"/>
                  </a:lnTo>
                  <a:lnTo>
                    <a:pt x="520" y="232"/>
                  </a:lnTo>
                  <a:lnTo>
                    <a:pt x="512" y="232"/>
                  </a:lnTo>
                  <a:lnTo>
                    <a:pt x="496" y="232"/>
                  </a:lnTo>
                  <a:lnTo>
                    <a:pt x="496" y="224"/>
                  </a:lnTo>
                  <a:lnTo>
                    <a:pt x="496" y="208"/>
                  </a:lnTo>
                  <a:lnTo>
                    <a:pt x="496" y="200"/>
                  </a:lnTo>
                  <a:lnTo>
                    <a:pt x="480" y="208"/>
                  </a:lnTo>
                  <a:lnTo>
                    <a:pt x="464" y="216"/>
                  </a:lnTo>
                  <a:lnTo>
                    <a:pt x="432" y="216"/>
                  </a:lnTo>
                  <a:lnTo>
                    <a:pt x="416" y="216"/>
                  </a:lnTo>
                  <a:lnTo>
                    <a:pt x="384" y="248"/>
                  </a:lnTo>
                  <a:lnTo>
                    <a:pt x="376" y="248"/>
                  </a:lnTo>
                  <a:lnTo>
                    <a:pt x="368" y="248"/>
                  </a:lnTo>
                  <a:lnTo>
                    <a:pt x="368" y="240"/>
                  </a:lnTo>
                  <a:lnTo>
                    <a:pt x="360" y="240"/>
                  </a:lnTo>
                  <a:lnTo>
                    <a:pt x="352" y="240"/>
                  </a:lnTo>
                  <a:lnTo>
                    <a:pt x="352" y="248"/>
                  </a:lnTo>
                  <a:lnTo>
                    <a:pt x="336" y="248"/>
                  </a:lnTo>
                  <a:lnTo>
                    <a:pt x="328" y="240"/>
                  </a:lnTo>
                  <a:lnTo>
                    <a:pt x="328" y="232"/>
                  </a:lnTo>
                  <a:lnTo>
                    <a:pt x="320" y="232"/>
                  </a:lnTo>
                  <a:lnTo>
                    <a:pt x="304" y="208"/>
                  </a:lnTo>
                  <a:lnTo>
                    <a:pt x="288" y="208"/>
                  </a:lnTo>
                  <a:lnTo>
                    <a:pt x="272" y="216"/>
                  </a:lnTo>
                  <a:lnTo>
                    <a:pt x="272" y="208"/>
                  </a:lnTo>
                  <a:lnTo>
                    <a:pt x="264" y="208"/>
                  </a:lnTo>
                  <a:lnTo>
                    <a:pt x="256" y="224"/>
                  </a:lnTo>
                  <a:lnTo>
                    <a:pt x="256" y="200"/>
                  </a:lnTo>
                  <a:lnTo>
                    <a:pt x="256" y="208"/>
                  </a:lnTo>
                  <a:lnTo>
                    <a:pt x="248" y="208"/>
                  </a:lnTo>
                  <a:lnTo>
                    <a:pt x="248" y="200"/>
                  </a:lnTo>
                  <a:lnTo>
                    <a:pt x="248" y="192"/>
                  </a:lnTo>
                  <a:lnTo>
                    <a:pt x="256" y="192"/>
                  </a:lnTo>
                  <a:lnTo>
                    <a:pt x="256" y="200"/>
                  </a:lnTo>
                  <a:lnTo>
                    <a:pt x="264" y="192"/>
                  </a:lnTo>
                  <a:lnTo>
                    <a:pt x="264" y="184"/>
                  </a:lnTo>
                  <a:lnTo>
                    <a:pt x="272" y="184"/>
                  </a:lnTo>
                  <a:lnTo>
                    <a:pt x="288" y="168"/>
                  </a:lnTo>
                  <a:lnTo>
                    <a:pt x="288" y="160"/>
                  </a:lnTo>
                  <a:lnTo>
                    <a:pt x="296" y="160"/>
                  </a:lnTo>
                  <a:lnTo>
                    <a:pt x="304" y="152"/>
                  </a:lnTo>
                  <a:lnTo>
                    <a:pt x="296" y="152"/>
                  </a:lnTo>
                  <a:lnTo>
                    <a:pt x="272" y="152"/>
                  </a:lnTo>
                  <a:lnTo>
                    <a:pt x="248" y="168"/>
                  </a:lnTo>
                  <a:lnTo>
                    <a:pt x="240" y="176"/>
                  </a:lnTo>
                  <a:lnTo>
                    <a:pt x="232" y="176"/>
                  </a:lnTo>
                  <a:lnTo>
                    <a:pt x="216" y="208"/>
                  </a:lnTo>
                  <a:lnTo>
                    <a:pt x="200" y="216"/>
                  </a:lnTo>
                  <a:lnTo>
                    <a:pt x="192" y="224"/>
                  </a:lnTo>
                  <a:lnTo>
                    <a:pt x="184" y="224"/>
                  </a:lnTo>
                  <a:lnTo>
                    <a:pt x="176" y="224"/>
                  </a:lnTo>
                  <a:lnTo>
                    <a:pt x="160" y="232"/>
                  </a:lnTo>
                  <a:lnTo>
                    <a:pt x="152" y="240"/>
                  </a:lnTo>
                  <a:lnTo>
                    <a:pt x="128" y="248"/>
                  </a:lnTo>
                  <a:lnTo>
                    <a:pt x="120" y="256"/>
                  </a:lnTo>
                  <a:lnTo>
                    <a:pt x="104" y="248"/>
                  </a:lnTo>
                  <a:lnTo>
                    <a:pt x="96" y="248"/>
                  </a:lnTo>
                  <a:lnTo>
                    <a:pt x="88" y="256"/>
                  </a:lnTo>
                  <a:lnTo>
                    <a:pt x="88" y="248"/>
                  </a:lnTo>
                  <a:lnTo>
                    <a:pt x="88" y="240"/>
                  </a:lnTo>
                  <a:lnTo>
                    <a:pt x="88" y="232"/>
                  </a:lnTo>
                  <a:lnTo>
                    <a:pt x="96" y="224"/>
                  </a:lnTo>
                  <a:lnTo>
                    <a:pt x="88" y="216"/>
                  </a:lnTo>
                  <a:lnTo>
                    <a:pt x="80" y="224"/>
                  </a:lnTo>
                  <a:lnTo>
                    <a:pt x="56" y="232"/>
                  </a:lnTo>
                  <a:lnTo>
                    <a:pt x="48" y="240"/>
                  </a:lnTo>
                  <a:lnTo>
                    <a:pt x="40" y="240"/>
                  </a:lnTo>
                  <a:lnTo>
                    <a:pt x="32" y="240"/>
                  </a:lnTo>
                  <a:lnTo>
                    <a:pt x="24" y="248"/>
                  </a:lnTo>
                  <a:lnTo>
                    <a:pt x="16" y="248"/>
                  </a:lnTo>
                  <a:lnTo>
                    <a:pt x="8" y="248"/>
                  </a:lnTo>
                  <a:lnTo>
                    <a:pt x="0" y="240"/>
                  </a:lnTo>
                  <a:lnTo>
                    <a:pt x="24" y="216"/>
                  </a:lnTo>
                  <a:lnTo>
                    <a:pt x="64" y="176"/>
                  </a:lnTo>
                  <a:lnTo>
                    <a:pt x="72" y="160"/>
                  </a:lnTo>
                  <a:lnTo>
                    <a:pt x="104" y="136"/>
                  </a:lnTo>
                  <a:lnTo>
                    <a:pt x="136" y="136"/>
                  </a:lnTo>
                  <a:lnTo>
                    <a:pt x="160" y="120"/>
                  </a:lnTo>
                  <a:lnTo>
                    <a:pt x="168" y="104"/>
                  </a:lnTo>
                  <a:lnTo>
                    <a:pt x="176" y="104"/>
                  </a:lnTo>
                  <a:lnTo>
                    <a:pt x="184" y="96"/>
                  </a:lnTo>
                  <a:lnTo>
                    <a:pt x="192" y="72"/>
                  </a:lnTo>
                  <a:lnTo>
                    <a:pt x="192" y="64"/>
                  </a:lnTo>
                  <a:lnTo>
                    <a:pt x="200" y="56"/>
                  </a:lnTo>
                  <a:lnTo>
                    <a:pt x="216" y="56"/>
                  </a:lnTo>
                  <a:lnTo>
                    <a:pt x="224" y="48"/>
                  </a:lnTo>
                  <a:lnTo>
                    <a:pt x="216" y="56"/>
                  </a:lnTo>
                  <a:lnTo>
                    <a:pt x="216" y="72"/>
                  </a:lnTo>
                  <a:lnTo>
                    <a:pt x="224" y="72"/>
                  </a:lnTo>
                  <a:lnTo>
                    <a:pt x="232" y="40"/>
                  </a:lnTo>
                  <a:lnTo>
                    <a:pt x="240" y="32"/>
                  </a:lnTo>
                  <a:lnTo>
                    <a:pt x="240" y="24"/>
                  </a:lnTo>
                  <a:lnTo>
                    <a:pt x="248" y="32"/>
                  </a:lnTo>
                  <a:lnTo>
                    <a:pt x="240" y="48"/>
                  </a:lnTo>
                  <a:lnTo>
                    <a:pt x="240" y="56"/>
                  </a:lnTo>
                  <a:lnTo>
                    <a:pt x="248" y="48"/>
                  </a:lnTo>
                  <a:lnTo>
                    <a:pt x="256" y="32"/>
                  </a:lnTo>
                  <a:lnTo>
                    <a:pt x="264" y="32"/>
                  </a:lnTo>
                  <a:lnTo>
                    <a:pt x="248" y="8"/>
                  </a:lnTo>
                  <a:lnTo>
                    <a:pt x="256" y="0"/>
                  </a:lnTo>
                  <a:lnTo>
                    <a:pt x="264" y="0"/>
                  </a:lnTo>
                  <a:lnTo>
                    <a:pt x="280" y="8"/>
                  </a:lnTo>
                  <a:lnTo>
                    <a:pt x="312" y="16"/>
                  </a:lnTo>
                  <a:lnTo>
                    <a:pt x="336" y="16"/>
                  </a:lnTo>
                  <a:lnTo>
                    <a:pt x="352" y="16"/>
                  </a:lnTo>
                  <a:lnTo>
                    <a:pt x="352" y="8"/>
                  </a:lnTo>
                  <a:lnTo>
                    <a:pt x="368" y="16"/>
                  </a:lnTo>
                  <a:lnTo>
                    <a:pt x="376" y="16"/>
                  </a:lnTo>
                  <a:lnTo>
                    <a:pt x="384" y="24"/>
                  </a:lnTo>
                  <a:lnTo>
                    <a:pt x="392" y="64"/>
                  </a:lnTo>
                  <a:lnTo>
                    <a:pt x="424" y="88"/>
                  </a:lnTo>
                  <a:lnTo>
                    <a:pt x="448" y="88"/>
                  </a:lnTo>
                  <a:lnTo>
                    <a:pt x="456" y="88"/>
                  </a:lnTo>
                  <a:lnTo>
                    <a:pt x="472" y="80"/>
                  </a:lnTo>
                  <a:lnTo>
                    <a:pt x="480" y="80"/>
                  </a:lnTo>
                  <a:lnTo>
                    <a:pt x="488" y="80"/>
                  </a:lnTo>
                  <a:lnTo>
                    <a:pt x="488" y="104"/>
                  </a:lnTo>
                  <a:lnTo>
                    <a:pt x="488" y="120"/>
                  </a:lnTo>
                  <a:lnTo>
                    <a:pt x="488" y="128"/>
                  </a:lnTo>
                  <a:lnTo>
                    <a:pt x="504" y="136"/>
                  </a:lnTo>
                  <a:lnTo>
                    <a:pt x="512" y="144"/>
                  </a:lnTo>
                  <a:lnTo>
                    <a:pt x="512" y="152"/>
                  </a:lnTo>
                  <a:lnTo>
                    <a:pt x="504" y="168"/>
                  </a:lnTo>
                  <a:lnTo>
                    <a:pt x="504" y="184"/>
                  </a:lnTo>
                  <a:lnTo>
                    <a:pt x="520" y="184"/>
                  </a:lnTo>
                  <a:lnTo>
                    <a:pt x="528" y="184"/>
                  </a:lnTo>
                  <a:lnTo>
                    <a:pt x="536" y="184"/>
                  </a:lnTo>
                  <a:lnTo>
                    <a:pt x="528" y="192"/>
                  </a:lnTo>
                  <a:lnTo>
                    <a:pt x="536" y="200"/>
                  </a:lnTo>
                  <a:lnTo>
                    <a:pt x="536" y="208"/>
                  </a:lnTo>
                  <a:lnTo>
                    <a:pt x="528" y="216"/>
                  </a:lnTo>
                  <a:lnTo>
                    <a:pt x="528" y="224"/>
                  </a:lnTo>
                  <a:lnTo>
                    <a:pt x="536" y="224"/>
                  </a:lnTo>
                  <a:lnTo>
                    <a:pt x="552" y="216"/>
                  </a:lnTo>
                  <a:lnTo>
                    <a:pt x="536" y="232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4" name="Freeform 65"/>
            <p:cNvSpPr>
              <a:spLocks/>
            </p:cNvSpPr>
            <p:nvPr/>
          </p:nvSpPr>
          <p:spPr bwMode="auto">
            <a:xfrm>
              <a:off x="3321" y="1392"/>
              <a:ext cx="237" cy="503"/>
            </a:xfrm>
            <a:custGeom>
              <a:avLst/>
              <a:gdLst>
                <a:gd name="T0" fmla="*/ 237 w 216"/>
                <a:gd name="T1" fmla="*/ 34 h 472"/>
                <a:gd name="T2" fmla="*/ 228 w 216"/>
                <a:gd name="T3" fmla="*/ 43 h 472"/>
                <a:gd name="T4" fmla="*/ 219 w 216"/>
                <a:gd name="T5" fmla="*/ 60 h 472"/>
                <a:gd name="T6" fmla="*/ 228 w 216"/>
                <a:gd name="T7" fmla="*/ 68 h 472"/>
                <a:gd name="T8" fmla="*/ 219 w 216"/>
                <a:gd name="T9" fmla="*/ 77 h 472"/>
                <a:gd name="T10" fmla="*/ 202 w 216"/>
                <a:gd name="T11" fmla="*/ 128 h 472"/>
                <a:gd name="T12" fmla="*/ 193 w 216"/>
                <a:gd name="T13" fmla="*/ 145 h 472"/>
                <a:gd name="T14" fmla="*/ 184 w 216"/>
                <a:gd name="T15" fmla="*/ 145 h 472"/>
                <a:gd name="T16" fmla="*/ 184 w 216"/>
                <a:gd name="T17" fmla="*/ 111 h 472"/>
                <a:gd name="T18" fmla="*/ 184 w 216"/>
                <a:gd name="T19" fmla="*/ 102 h 472"/>
                <a:gd name="T20" fmla="*/ 167 w 216"/>
                <a:gd name="T21" fmla="*/ 128 h 472"/>
                <a:gd name="T22" fmla="*/ 158 w 216"/>
                <a:gd name="T23" fmla="*/ 128 h 472"/>
                <a:gd name="T24" fmla="*/ 149 w 216"/>
                <a:gd name="T25" fmla="*/ 136 h 472"/>
                <a:gd name="T26" fmla="*/ 140 w 216"/>
                <a:gd name="T27" fmla="*/ 153 h 472"/>
                <a:gd name="T28" fmla="*/ 140 w 216"/>
                <a:gd name="T29" fmla="*/ 171 h 472"/>
                <a:gd name="T30" fmla="*/ 123 w 216"/>
                <a:gd name="T31" fmla="*/ 230 h 472"/>
                <a:gd name="T32" fmla="*/ 132 w 216"/>
                <a:gd name="T33" fmla="*/ 256 h 472"/>
                <a:gd name="T34" fmla="*/ 123 w 216"/>
                <a:gd name="T35" fmla="*/ 273 h 472"/>
                <a:gd name="T36" fmla="*/ 167 w 216"/>
                <a:gd name="T37" fmla="*/ 350 h 472"/>
                <a:gd name="T38" fmla="*/ 149 w 216"/>
                <a:gd name="T39" fmla="*/ 435 h 472"/>
                <a:gd name="T40" fmla="*/ 140 w 216"/>
                <a:gd name="T41" fmla="*/ 460 h 472"/>
                <a:gd name="T42" fmla="*/ 88 w 216"/>
                <a:gd name="T43" fmla="*/ 503 h 472"/>
                <a:gd name="T44" fmla="*/ 70 w 216"/>
                <a:gd name="T45" fmla="*/ 486 h 472"/>
                <a:gd name="T46" fmla="*/ 53 w 216"/>
                <a:gd name="T47" fmla="*/ 469 h 472"/>
                <a:gd name="T48" fmla="*/ 53 w 216"/>
                <a:gd name="T49" fmla="*/ 452 h 472"/>
                <a:gd name="T50" fmla="*/ 35 w 216"/>
                <a:gd name="T51" fmla="*/ 418 h 472"/>
                <a:gd name="T52" fmla="*/ 35 w 216"/>
                <a:gd name="T53" fmla="*/ 384 h 472"/>
                <a:gd name="T54" fmla="*/ 26 w 216"/>
                <a:gd name="T55" fmla="*/ 367 h 472"/>
                <a:gd name="T56" fmla="*/ 35 w 216"/>
                <a:gd name="T57" fmla="*/ 290 h 472"/>
                <a:gd name="T58" fmla="*/ 35 w 216"/>
                <a:gd name="T59" fmla="*/ 264 h 472"/>
                <a:gd name="T60" fmla="*/ 44 w 216"/>
                <a:gd name="T61" fmla="*/ 222 h 472"/>
                <a:gd name="T62" fmla="*/ 44 w 216"/>
                <a:gd name="T63" fmla="*/ 188 h 472"/>
                <a:gd name="T64" fmla="*/ 61 w 216"/>
                <a:gd name="T65" fmla="*/ 145 h 472"/>
                <a:gd name="T66" fmla="*/ 70 w 216"/>
                <a:gd name="T67" fmla="*/ 119 h 472"/>
                <a:gd name="T68" fmla="*/ 70 w 216"/>
                <a:gd name="T69" fmla="*/ 102 h 472"/>
                <a:gd name="T70" fmla="*/ 70 w 216"/>
                <a:gd name="T71" fmla="*/ 102 h 472"/>
                <a:gd name="T72" fmla="*/ 44 w 216"/>
                <a:gd name="T73" fmla="*/ 145 h 472"/>
                <a:gd name="T74" fmla="*/ 26 w 216"/>
                <a:gd name="T75" fmla="*/ 145 h 472"/>
                <a:gd name="T76" fmla="*/ 9 w 216"/>
                <a:gd name="T77" fmla="*/ 188 h 472"/>
                <a:gd name="T78" fmla="*/ 0 w 216"/>
                <a:gd name="T79" fmla="*/ 171 h 472"/>
                <a:gd name="T80" fmla="*/ 9 w 216"/>
                <a:gd name="T81" fmla="*/ 145 h 472"/>
                <a:gd name="T82" fmla="*/ 26 w 216"/>
                <a:gd name="T83" fmla="*/ 128 h 472"/>
                <a:gd name="T84" fmla="*/ 35 w 216"/>
                <a:gd name="T85" fmla="*/ 111 h 472"/>
                <a:gd name="T86" fmla="*/ 35 w 216"/>
                <a:gd name="T87" fmla="*/ 111 h 472"/>
                <a:gd name="T88" fmla="*/ 61 w 216"/>
                <a:gd name="T89" fmla="*/ 60 h 472"/>
                <a:gd name="T90" fmla="*/ 70 w 216"/>
                <a:gd name="T91" fmla="*/ 34 h 472"/>
                <a:gd name="T92" fmla="*/ 70 w 216"/>
                <a:gd name="T93" fmla="*/ 51 h 472"/>
                <a:gd name="T94" fmla="*/ 88 w 216"/>
                <a:gd name="T95" fmla="*/ 43 h 472"/>
                <a:gd name="T96" fmla="*/ 88 w 216"/>
                <a:gd name="T97" fmla="*/ 43 h 472"/>
                <a:gd name="T98" fmla="*/ 97 w 216"/>
                <a:gd name="T99" fmla="*/ 34 h 472"/>
                <a:gd name="T100" fmla="*/ 97 w 216"/>
                <a:gd name="T101" fmla="*/ 43 h 472"/>
                <a:gd name="T102" fmla="*/ 97 w 216"/>
                <a:gd name="T103" fmla="*/ 60 h 472"/>
                <a:gd name="T104" fmla="*/ 114 w 216"/>
                <a:gd name="T105" fmla="*/ 43 h 472"/>
                <a:gd name="T106" fmla="*/ 114 w 216"/>
                <a:gd name="T107" fmla="*/ 34 h 472"/>
                <a:gd name="T108" fmla="*/ 132 w 216"/>
                <a:gd name="T109" fmla="*/ 17 h 472"/>
                <a:gd name="T110" fmla="*/ 149 w 216"/>
                <a:gd name="T111" fmla="*/ 17 h 472"/>
                <a:gd name="T112" fmla="*/ 167 w 216"/>
                <a:gd name="T113" fmla="*/ 17 h 472"/>
                <a:gd name="T114" fmla="*/ 211 w 216"/>
                <a:gd name="T115" fmla="*/ 0 h 472"/>
                <a:gd name="T116" fmla="*/ 228 w 216"/>
                <a:gd name="T117" fmla="*/ 17 h 47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6"/>
                <a:gd name="T178" fmla="*/ 0 h 472"/>
                <a:gd name="T179" fmla="*/ 216 w 216"/>
                <a:gd name="T180" fmla="*/ 472 h 47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6" h="472">
                  <a:moveTo>
                    <a:pt x="216" y="24"/>
                  </a:moveTo>
                  <a:lnTo>
                    <a:pt x="216" y="32"/>
                  </a:lnTo>
                  <a:lnTo>
                    <a:pt x="208" y="32"/>
                  </a:lnTo>
                  <a:lnTo>
                    <a:pt x="208" y="40"/>
                  </a:lnTo>
                  <a:lnTo>
                    <a:pt x="200" y="40"/>
                  </a:lnTo>
                  <a:lnTo>
                    <a:pt x="200" y="56"/>
                  </a:lnTo>
                  <a:lnTo>
                    <a:pt x="208" y="64"/>
                  </a:lnTo>
                  <a:lnTo>
                    <a:pt x="208" y="72"/>
                  </a:lnTo>
                  <a:lnTo>
                    <a:pt x="200" y="72"/>
                  </a:lnTo>
                  <a:lnTo>
                    <a:pt x="184" y="80"/>
                  </a:lnTo>
                  <a:lnTo>
                    <a:pt x="184" y="96"/>
                  </a:lnTo>
                  <a:lnTo>
                    <a:pt x="184" y="120"/>
                  </a:lnTo>
                  <a:lnTo>
                    <a:pt x="184" y="128"/>
                  </a:lnTo>
                  <a:lnTo>
                    <a:pt x="176" y="136"/>
                  </a:lnTo>
                  <a:lnTo>
                    <a:pt x="168" y="136"/>
                  </a:lnTo>
                  <a:lnTo>
                    <a:pt x="168" y="128"/>
                  </a:lnTo>
                  <a:lnTo>
                    <a:pt x="168" y="104"/>
                  </a:lnTo>
                  <a:lnTo>
                    <a:pt x="168" y="96"/>
                  </a:lnTo>
                  <a:lnTo>
                    <a:pt x="160" y="104"/>
                  </a:lnTo>
                  <a:lnTo>
                    <a:pt x="152" y="120"/>
                  </a:lnTo>
                  <a:lnTo>
                    <a:pt x="144" y="120"/>
                  </a:lnTo>
                  <a:lnTo>
                    <a:pt x="136" y="128"/>
                  </a:lnTo>
                  <a:lnTo>
                    <a:pt x="136" y="144"/>
                  </a:lnTo>
                  <a:lnTo>
                    <a:pt x="128" y="144"/>
                  </a:lnTo>
                  <a:lnTo>
                    <a:pt x="128" y="152"/>
                  </a:lnTo>
                  <a:lnTo>
                    <a:pt x="128" y="160"/>
                  </a:lnTo>
                  <a:lnTo>
                    <a:pt x="128" y="176"/>
                  </a:lnTo>
                  <a:lnTo>
                    <a:pt x="120" y="208"/>
                  </a:lnTo>
                  <a:lnTo>
                    <a:pt x="112" y="216"/>
                  </a:lnTo>
                  <a:lnTo>
                    <a:pt x="120" y="232"/>
                  </a:lnTo>
                  <a:lnTo>
                    <a:pt x="120" y="240"/>
                  </a:lnTo>
                  <a:lnTo>
                    <a:pt x="120" y="248"/>
                  </a:lnTo>
                  <a:lnTo>
                    <a:pt x="112" y="248"/>
                  </a:lnTo>
                  <a:lnTo>
                    <a:pt x="112" y="256"/>
                  </a:lnTo>
                  <a:lnTo>
                    <a:pt x="128" y="296"/>
                  </a:lnTo>
                  <a:lnTo>
                    <a:pt x="144" y="304"/>
                  </a:lnTo>
                  <a:lnTo>
                    <a:pt x="152" y="328"/>
                  </a:lnTo>
                  <a:lnTo>
                    <a:pt x="152" y="368"/>
                  </a:lnTo>
                  <a:lnTo>
                    <a:pt x="144" y="392"/>
                  </a:lnTo>
                  <a:lnTo>
                    <a:pt x="136" y="408"/>
                  </a:lnTo>
                  <a:lnTo>
                    <a:pt x="128" y="424"/>
                  </a:lnTo>
                  <a:lnTo>
                    <a:pt x="128" y="432"/>
                  </a:lnTo>
                  <a:lnTo>
                    <a:pt x="120" y="448"/>
                  </a:lnTo>
                  <a:lnTo>
                    <a:pt x="104" y="456"/>
                  </a:lnTo>
                  <a:lnTo>
                    <a:pt x="80" y="472"/>
                  </a:lnTo>
                  <a:lnTo>
                    <a:pt x="72" y="472"/>
                  </a:lnTo>
                  <a:lnTo>
                    <a:pt x="64" y="464"/>
                  </a:lnTo>
                  <a:lnTo>
                    <a:pt x="64" y="456"/>
                  </a:lnTo>
                  <a:lnTo>
                    <a:pt x="56" y="456"/>
                  </a:lnTo>
                  <a:lnTo>
                    <a:pt x="48" y="440"/>
                  </a:lnTo>
                  <a:lnTo>
                    <a:pt x="48" y="432"/>
                  </a:lnTo>
                  <a:lnTo>
                    <a:pt x="48" y="424"/>
                  </a:lnTo>
                  <a:lnTo>
                    <a:pt x="32" y="416"/>
                  </a:lnTo>
                  <a:lnTo>
                    <a:pt x="32" y="400"/>
                  </a:lnTo>
                  <a:lnTo>
                    <a:pt x="32" y="392"/>
                  </a:lnTo>
                  <a:lnTo>
                    <a:pt x="32" y="384"/>
                  </a:lnTo>
                  <a:lnTo>
                    <a:pt x="32" y="376"/>
                  </a:lnTo>
                  <a:lnTo>
                    <a:pt x="32" y="360"/>
                  </a:lnTo>
                  <a:lnTo>
                    <a:pt x="32" y="352"/>
                  </a:lnTo>
                  <a:lnTo>
                    <a:pt x="24" y="344"/>
                  </a:lnTo>
                  <a:lnTo>
                    <a:pt x="24" y="328"/>
                  </a:lnTo>
                  <a:lnTo>
                    <a:pt x="24" y="288"/>
                  </a:lnTo>
                  <a:lnTo>
                    <a:pt x="32" y="272"/>
                  </a:lnTo>
                  <a:lnTo>
                    <a:pt x="32" y="264"/>
                  </a:lnTo>
                  <a:lnTo>
                    <a:pt x="32" y="248"/>
                  </a:lnTo>
                  <a:lnTo>
                    <a:pt x="24" y="232"/>
                  </a:lnTo>
                  <a:lnTo>
                    <a:pt x="32" y="216"/>
                  </a:lnTo>
                  <a:lnTo>
                    <a:pt x="40" y="208"/>
                  </a:lnTo>
                  <a:lnTo>
                    <a:pt x="40" y="200"/>
                  </a:lnTo>
                  <a:lnTo>
                    <a:pt x="40" y="176"/>
                  </a:lnTo>
                  <a:lnTo>
                    <a:pt x="48" y="152"/>
                  </a:lnTo>
                  <a:lnTo>
                    <a:pt x="56" y="136"/>
                  </a:lnTo>
                  <a:lnTo>
                    <a:pt x="56" y="128"/>
                  </a:lnTo>
                  <a:lnTo>
                    <a:pt x="64" y="120"/>
                  </a:lnTo>
                  <a:lnTo>
                    <a:pt x="64" y="112"/>
                  </a:lnTo>
                  <a:lnTo>
                    <a:pt x="64" y="104"/>
                  </a:lnTo>
                  <a:lnTo>
                    <a:pt x="64" y="96"/>
                  </a:lnTo>
                  <a:lnTo>
                    <a:pt x="48" y="104"/>
                  </a:lnTo>
                  <a:lnTo>
                    <a:pt x="40" y="120"/>
                  </a:lnTo>
                  <a:lnTo>
                    <a:pt x="40" y="136"/>
                  </a:lnTo>
                  <a:lnTo>
                    <a:pt x="48" y="136"/>
                  </a:lnTo>
                  <a:lnTo>
                    <a:pt x="40" y="136"/>
                  </a:lnTo>
                  <a:lnTo>
                    <a:pt x="24" y="136"/>
                  </a:lnTo>
                  <a:lnTo>
                    <a:pt x="24" y="152"/>
                  </a:lnTo>
                  <a:lnTo>
                    <a:pt x="16" y="168"/>
                  </a:lnTo>
                  <a:lnTo>
                    <a:pt x="8" y="176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8" y="152"/>
                  </a:lnTo>
                  <a:lnTo>
                    <a:pt x="8" y="144"/>
                  </a:lnTo>
                  <a:lnTo>
                    <a:pt x="8" y="136"/>
                  </a:lnTo>
                  <a:lnTo>
                    <a:pt x="16" y="128"/>
                  </a:lnTo>
                  <a:lnTo>
                    <a:pt x="24" y="120"/>
                  </a:lnTo>
                  <a:lnTo>
                    <a:pt x="32" y="104"/>
                  </a:lnTo>
                  <a:lnTo>
                    <a:pt x="48" y="72"/>
                  </a:lnTo>
                  <a:lnTo>
                    <a:pt x="56" y="56"/>
                  </a:lnTo>
                  <a:lnTo>
                    <a:pt x="56" y="32"/>
                  </a:lnTo>
                  <a:lnTo>
                    <a:pt x="64" y="32"/>
                  </a:lnTo>
                  <a:lnTo>
                    <a:pt x="64" y="40"/>
                  </a:lnTo>
                  <a:lnTo>
                    <a:pt x="64" y="48"/>
                  </a:lnTo>
                  <a:lnTo>
                    <a:pt x="64" y="56"/>
                  </a:lnTo>
                  <a:lnTo>
                    <a:pt x="80" y="40"/>
                  </a:lnTo>
                  <a:lnTo>
                    <a:pt x="88" y="32"/>
                  </a:lnTo>
                  <a:lnTo>
                    <a:pt x="96" y="32"/>
                  </a:lnTo>
                  <a:lnTo>
                    <a:pt x="88" y="40"/>
                  </a:lnTo>
                  <a:lnTo>
                    <a:pt x="88" y="48"/>
                  </a:lnTo>
                  <a:lnTo>
                    <a:pt x="88" y="56"/>
                  </a:lnTo>
                  <a:lnTo>
                    <a:pt x="96" y="48"/>
                  </a:lnTo>
                  <a:lnTo>
                    <a:pt x="104" y="40"/>
                  </a:lnTo>
                  <a:lnTo>
                    <a:pt x="112" y="32"/>
                  </a:lnTo>
                  <a:lnTo>
                    <a:pt x="104" y="32"/>
                  </a:lnTo>
                  <a:lnTo>
                    <a:pt x="104" y="24"/>
                  </a:lnTo>
                  <a:lnTo>
                    <a:pt x="112" y="16"/>
                  </a:lnTo>
                  <a:lnTo>
                    <a:pt x="120" y="16"/>
                  </a:lnTo>
                  <a:lnTo>
                    <a:pt x="136" y="16"/>
                  </a:lnTo>
                  <a:lnTo>
                    <a:pt x="152" y="16"/>
                  </a:lnTo>
                  <a:lnTo>
                    <a:pt x="160" y="0"/>
                  </a:lnTo>
                  <a:lnTo>
                    <a:pt x="192" y="0"/>
                  </a:lnTo>
                  <a:lnTo>
                    <a:pt x="200" y="8"/>
                  </a:lnTo>
                  <a:lnTo>
                    <a:pt x="208" y="16"/>
                  </a:lnTo>
                  <a:lnTo>
                    <a:pt x="216" y="24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5" name="Freeform 66"/>
            <p:cNvSpPr>
              <a:spLocks/>
            </p:cNvSpPr>
            <p:nvPr/>
          </p:nvSpPr>
          <p:spPr bwMode="auto">
            <a:xfrm>
              <a:off x="3717" y="1460"/>
              <a:ext cx="557" cy="409"/>
            </a:xfrm>
            <a:custGeom>
              <a:avLst/>
              <a:gdLst>
                <a:gd name="T0" fmla="*/ 62 w 504"/>
                <a:gd name="T1" fmla="*/ 290 h 384"/>
                <a:gd name="T2" fmla="*/ 53 w 504"/>
                <a:gd name="T3" fmla="*/ 315 h 384"/>
                <a:gd name="T4" fmla="*/ 27 w 504"/>
                <a:gd name="T5" fmla="*/ 341 h 384"/>
                <a:gd name="T6" fmla="*/ 35 w 504"/>
                <a:gd name="T7" fmla="*/ 349 h 384"/>
                <a:gd name="T8" fmla="*/ 53 w 504"/>
                <a:gd name="T9" fmla="*/ 349 h 384"/>
                <a:gd name="T10" fmla="*/ 80 w 504"/>
                <a:gd name="T11" fmla="*/ 349 h 384"/>
                <a:gd name="T12" fmla="*/ 124 w 504"/>
                <a:gd name="T13" fmla="*/ 307 h 384"/>
                <a:gd name="T14" fmla="*/ 168 w 504"/>
                <a:gd name="T15" fmla="*/ 256 h 384"/>
                <a:gd name="T16" fmla="*/ 221 w 504"/>
                <a:gd name="T17" fmla="*/ 264 h 384"/>
                <a:gd name="T18" fmla="*/ 239 w 504"/>
                <a:gd name="T19" fmla="*/ 247 h 384"/>
                <a:gd name="T20" fmla="*/ 283 w 504"/>
                <a:gd name="T21" fmla="*/ 222 h 384"/>
                <a:gd name="T22" fmla="*/ 345 w 504"/>
                <a:gd name="T23" fmla="*/ 205 h 384"/>
                <a:gd name="T24" fmla="*/ 327 w 504"/>
                <a:gd name="T25" fmla="*/ 170 h 384"/>
                <a:gd name="T26" fmla="*/ 318 w 504"/>
                <a:gd name="T27" fmla="*/ 179 h 384"/>
                <a:gd name="T28" fmla="*/ 274 w 504"/>
                <a:gd name="T29" fmla="*/ 170 h 384"/>
                <a:gd name="T30" fmla="*/ 292 w 504"/>
                <a:gd name="T31" fmla="*/ 136 h 384"/>
                <a:gd name="T32" fmla="*/ 354 w 504"/>
                <a:gd name="T33" fmla="*/ 94 h 384"/>
                <a:gd name="T34" fmla="*/ 442 w 504"/>
                <a:gd name="T35" fmla="*/ 68 h 384"/>
                <a:gd name="T36" fmla="*/ 460 w 504"/>
                <a:gd name="T37" fmla="*/ 68 h 384"/>
                <a:gd name="T38" fmla="*/ 477 w 504"/>
                <a:gd name="T39" fmla="*/ 77 h 384"/>
                <a:gd name="T40" fmla="*/ 486 w 504"/>
                <a:gd name="T41" fmla="*/ 51 h 384"/>
                <a:gd name="T42" fmla="*/ 469 w 504"/>
                <a:gd name="T43" fmla="*/ 60 h 384"/>
                <a:gd name="T44" fmla="*/ 460 w 504"/>
                <a:gd name="T45" fmla="*/ 51 h 384"/>
                <a:gd name="T46" fmla="*/ 442 w 504"/>
                <a:gd name="T47" fmla="*/ 51 h 384"/>
                <a:gd name="T48" fmla="*/ 477 w 504"/>
                <a:gd name="T49" fmla="*/ 34 h 384"/>
                <a:gd name="T50" fmla="*/ 495 w 504"/>
                <a:gd name="T51" fmla="*/ 34 h 384"/>
                <a:gd name="T52" fmla="*/ 539 w 504"/>
                <a:gd name="T53" fmla="*/ 9 h 384"/>
                <a:gd name="T54" fmla="*/ 557 w 504"/>
                <a:gd name="T55" fmla="*/ 9 h 384"/>
                <a:gd name="T56" fmla="*/ 530 w 504"/>
                <a:gd name="T57" fmla="*/ 34 h 384"/>
                <a:gd name="T58" fmla="*/ 548 w 504"/>
                <a:gd name="T59" fmla="*/ 43 h 384"/>
                <a:gd name="T60" fmla="*/ 548 w 504"/>
                <a:gd name="T61" fmla="*/ 60 h 384"/>
                <a:gd name="T62" fmla="*/ 548 w 504"/>
                <a:gd name="T63" fmla="*/ 68 h 384"/>
                <a:gd name="T64" fmla="*/ 548 w 504"/>
                <a:gd name="T65" fmla="*/ 94 h 384"/>
                <a:gd name="T66" fmla="*/ 513 w 504"/>
                <a:gd name="T67" fmla="*/ 128 h 384"/>
                <a:gd name="T68" fmla="*/ 486 w 504"/>
                <a:gd name="T69" fmla="*/ 136 h 384"/>
                <a:gd name="T70" fmla="*/ 460 w 504"/>
                <a:gd name="T71" fmla="*/ 145 h 384"/>
                <a:gd name="T72" fmla="*/ 442 w 504"/>
                <a:gd name="T73" fmla="*/ 145 h 384"/>
                <a:gd name="T74" fmla="*/ 380 w 504"/>
                <a:gd name="T75" fmla="*/ 136 h 384"/>
                <a:gd name="T76" fmla="*/ 336 w 504"/>
                <a:gd name="T77" fmla="*/ 170 h 384"/>
                <a:gd name="T78" fmla="*/ 354 w 504"/>
                <a:gd name="T79" fmla="*/ 196 h 384"/>
                <a:gd name="T80" fmla="*/ 354 w 504"/>
                <a:gd name="T81" fmla="*/ 213 h 384"/>
                <a:gd name="T82" fmla="*/ 345 w 504"/>
                <a:gd name="T83" fmla="*/ 230 h 384"/>
                <a:gd name="T84" fmla="*/ 327 w 504"/>
                <a:gd name="T85" fmla="*/ 256 h 384"/>
                <a:gd name="T86" fmla="*/ 318 w 504"/>
                <a:gd name="T87" fmla="*/ 264 h 384"/>
                <a:gd name="T88" fmla="*/ 256 w 504"/>
                <a:gd name="T89" fmla="*/ 315 h 384"/>
                <a:gd name="T90" fmla="*/ 203 w 504"/>
                <a:gd name="T91" fmla="*/ 332 h 384"/>
                <a:gd name="T92" fmla="*/ 141 w 504"/>
                <a:gd name="T93" fmla="*/ 392 h 384"/>
                <a:gd name="T94" fmla="*/ 115 w 504"/>
                <a:gd name="T95" fmla="*/ 392 h 384"/>
                <a:gd name="T96" fmla="*/ 80 w 504"/>
                <a:gd name="T97" fmla="*/ 409 h 384"/>
                <a:gd name="T98" fmla="*/ 53 w 504"/>
                <a:gd name="T99" fmla="*/ 409 h 384"/>
                <a:gd name="T100" fmla="*/ 53 w 504"/>
                <a:gd name="T101" fmla="*/ 400 h 384"/>
                <a:gd name="T102" fmla="*/ 62 w 504"/>
                <a:gd name="T103" fmla="*/ 392 h 384"/>
                <a:gd name="T104" fmla="*/ 44 w 504"/>
                <a:gd name="T105" fmla="*/ 400 h 384"/>
                <a:gd name="T106" fmla="*/ 9 w 504"/>
                <a:gd name="T107" fmla="*/ 383 h 384"/>
                <a:gd name="T108" fmla="*/ 0 w 504"/>
                <a:gd name="T109" fmla="*/ 392 h 384"/>
                <a:gd name="T110" fmla="*/ 0 w 504"/>
                <a:gd name="T111" fmla="*/ 375 h 384"/>
                <a:gd name="T112" fmla="*/ 18 w 504"/>
                <a:gd name="T113" fmla="*/ 349 h 384"/>
                <a:gd name="T114" fmla="*/ 27 w 504"/>
                <a:gd name="T115" fmla="*/ 315 h 384"/>
                <a:gd name="T116" fmla="*/ 44 w 504"/>
                <a:gd name="T117" fmla="*/ 307 h 384"/>
                <a:gd name="T118" fmla="*/ 44 w 504"/>
                <a:gd name="T119" fmla="*/ 290 h 384"/>
                <a:gd name="T120" fmla="*/ 53 w 504"/>
                <a:gd name="T121" fmla="*/ 273 h 384"/>
                <a:gd name="T122" fmla="*/ 62 w 504"/>
                <a:gd name="T123" fmla="*/ 281 h 384"/>
                <a:gd name="T124" fmla="*/ 62 w 504"/>
                <a:gd name="T125" fmla="*/ 273 h 38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04"/>
                <a:gd name="T190" fmla="*/ 0 h 384"/>
                <a:gd name="T191" fmla="*/ 504 w 504"/>
                <a:gd name="T192" fmla="*/ 384 h 38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04" h="384">
                  <a:moveTo>
                    <a:pt x="64" y="256"/>
                  </a:moveTo>
                  <a:lnTo>
                    <a:pt x="56" y="264"/>
                  </a:lnTo>
                  <a:lnTo>
                    <a:pt x="56" y="272"/>
                  </a:lnTo>
                  <a:lnTo>
                    <a:pt x="72" y="272"/>
                  </a:lnTo>
                  <a:lnTo>
                    <a:pt x="72" y="288"/>
                  </a:lnTo>
                  <a:lnTo>
                    <a:pt x="48" y="296"/>
                  </a:lnTo>
                  <a:lnTo>
                    <a:pt x="32" y="296"/>
                  </a:lnTo>
                  <a:lnTo>
                    <a:pt x="24" y="304"/>
                  </a:lnTo>
                  <a:lnTo>
                    <a:pt x="24" y="320"/>
                  </a:lnTo>
                  <a:lnTo>
                    <a:pt x="32" y="328"/>
                  </a:lnTo>
                  <a:lnTo>
                    <a:pt x="40" y="328"/>
                  </a:lnTo>
                  <a:lnTo>
                    <a:pt x="48" y="328"/>
                  </a:lnTo>
                  <a:lnTo>
                    <a:pt x="48" y="320"/>
                  </a:lnTo>
                  <a:lnTo>
                    <a:pt x="72" y="328"/>
                  </a:lnTo>
                  <a:lnTo>
                    <a:pt x="72" y="312"/>
                  </a:lnTo>
                  <a:lnTo>
                    <a:pt x="104" y="296"/>
                  </a:lnTo>
                  <a:lnTo>
                    <a:pt x="112" y="288"/>
                  </a:lnTo>
                  <a:lnTo>
                    <a:pt x="120" y="264"/>
                  </a:lnTo>
                  <a:lnTo>
                    <a:pt x="152" y="240"/>
                  </a:lnTo>
                  <a:lnTo>
                    <a:pt x="184" y="240"/>
                  </a:lnTo>
                  <a:lnTo>
                    <a:pt x="192" y="240"/>
                  </a:lnTo>
                  <a:lnTo>
                    <a:pt x="200" y="248"/>
                  </a:lnTo>
                  <a:lnTo>
                    <a:pt x="240" y="240"/>
                  </a:lnTo>
                  <a:lnTo>
                    <a:pt x="216" y="232"/>
                  </a:lnTo>
                  <a:lnTo>
                    <a:pt x="216" y="224"/>
                  </a:lnTo>
                  <a:lnTo>
                    <a:pt x="256" y="208"/>
                  </a:lnTo>
                  <a:lnTo>
                    <a:pt x="272" y="200"/>
                  </a:lnTo>
                  <a:lnTo>
                    <a:pt x="312" y="192"/>
                  </a:lnTo>
                  <a:lnTo>
                    <a:pt x="304" y="176"/>
                  </a:lnTo>
                  <a:lnTo>
                    <a:pt x="296" y="168"/>
                  </a:lnTo>
                  <a:lnTo>
                    <a:pt x="296" y="160"/>
                  </a:lnTo>
                  <a:lnTo>
                    <a:pt x="288" y="168"/>
                  </a:lnTo>
                  <a:lnTo>
                    <a:pt x="264" y="168"/>
                  </a:lnTo>
                  <a:lnTo>
                    <a:pt x="256" y="160"/>
                  </a:lnTo>
                  <a:lnTo>
                    <a:pt x="248" y="160"/>
                  </a:lnTo>
                  <a:lnTo>
                    <a:pt x="264" y="128"/>
                  </a:lnTo>
                  <a:lnTo>
                    <a:pt x="288" y="104"/>
                  </a:lnTo>
                  <a:lnTo>
                    <a:pt x="320" y="88"/>
                  </a:lnTo>
                  <a:lnTo>
                    <a:pt x="392" y="64"/>
                  </a:lnTo>
                  <a:lnTo>
                    <a:pt x="400" y="64"/>
                  </a:lnTo>
                  <a:lnTo>
                    <a:pt x="408" y="64"/>
                  </a:lnTo>
                  <a:lnTo>
                    <a:pt x="416" y="64"/>
                  </a:lnTo>
                  <a:lnTo>
                    <a:pt x="424" y="72"/>
                  </a:lnTo>
                  <a:lnTo>
                    <a:pt x="432" y="72"/>
                  </a:lnTo>
                  <a:lnTo>
                    <a:pt x="448" y="56"/>
                  </a:lnTo>
                  <a:lnTo>
                    <a:pt x="440" y="48"/>
                  </a:lnTo>
                  <a:lnTo>
                    <a:pt x="424" y="56"/>
                  </a:lnTo>
                  <a:lnTo>
                    <a:pt x="424" y="48"/>
                  </a:lnTo>
                  <a:lnTo>
                    <a:pt x="416" y="48"/>
                  </a:lnTo>
                  <a:lnTo>
                    <a:pt x="400" y="48"/>
                  </a:lnTo>
                  <a:lnTo>
                    <a:pt x="408" y="40"/>
                  </a:lnTo>
                  <a:lnTo>
                    <a:pt x="432" y="32"/>
                  </a:lnTo>
                  <a:lnTo>
                    <a:pt x="432" y="48"/>
                  </a:lnTo>
                  <a:lnTo>
                    <a:pt x="448" y="32"/>
                  </a:lnTo>
                  <a:lnTo>
                    <a:pt x="464" y="24"/>
                  </a:lnTo>
                  <a:lnTo>
                    <a:pt x="472" y="24"/>
                  </a:lnTo>
                  <a:lnTo>
                    <a:pt x="488" y="8"/>
                  </a:lnTo>
                  <a:lnTo>
                    <a:pt x="496" y="0"/>
                  </a:lnTo>
                  <a:lnTo>
                    <a:pt x="504" y="8"/>
                  </a:lnTo>
                  <a:lnTo>
                    <a:pt x="480" y="32"/>
                  </a:lnTo>
                  <a:lnTo>
                    <a:pt x="488" y="32"/>
                  </a:lnTo>
                  <a:lnTo>
                    <a:pt x="496" y="40"/>
                  </a:lnTo>
                  <a:lnTo>
                    <a:pt x="496" y="56"/>
                  </a:lnTo>
                  <a:lnTo>
                    <a:pt x="488" y="56"/>
                  </a:lnTo>
                  <a:lnTo>
                    <a:pt x="496" y="64"/>
                  </a:lnTo>
                  <a:lnTo>
                    <a:pt x="496" y="80"/>
                  </a:lnTo>
                  <a:lnTo>
                    <a:pt x="496" y="88"/>
                  </a:lnTo>
                  <a:lnTo>
                    <a:pt x="488" y="88"/>
                  </a:lnTo>
                  <a:lnTo>
                    <a:pt x="472" y="104"/>
                  </a:lnTo>
                  <a:lnTo>
                    <a:pt x="464" y="120"/>
                  </a:lnTo>
                  <a:lnTo>
                    <a:pt x="448" y="128"/>
                  </a:lnTo>
                  <a:lnTo>
                    <a:pt x="440" y="128"/>
                  </a:lnTo>
                  <a:lnTo>
                    <a:pt x="432" y="128"/>
                  </a:lnTo>
                  <a:lnTo>
                    <a:pt x="424" y="128"/>
                  </a:lnTo>
                  <a:lnTo>
                    <a:pt x="416" y="136"/>
                  </a:lnTo>
                  <a:lnTo>
                    <a:pt x="400" y="136"/>
                  </a:lnTo>
                  <a:lnTo>
                    <a:pt x="392" y="128"/>
                  </a:lnTo>
                  <a:lnTo>
                    <a:pt x="344" y="128"/>
                  </a:lnTo>
                  <a:lnTo>
                    <a:pt x="312" y="152"/>
                  </a:lnTo>
                  <a:lnTo>
                    <a:pt x="304" y="160"/>
                  </a:lnTo>
                  <a:lnTo>
                    <a:pt x="304" y="168"/>
                  </a:lnTo>
                  <a:lnTo>
                    <a:pt x="312" y="176"/>
                  </a:lnTo>
                  <a:lnTo>
                    <a:pt x="320" y="184"/>
                  </a:lnTo>
                  <a:lnTo>
                    <a:pt x="320" y="192"/>
                  </a:lnTo>
                  <a:lnTo>
                    <a:pt x="320" y="200"/>
                  </a:lnTo>
                  <a:lnTo>
                    <a:pt x="320" y="208"/>
                  </a:lnTo>
                  <a:lnTo>
                    <a:pt x="312" y="216"/>
                  </a:lnTo>
                  <a:lnTo>
                    <a:pt x="304" y="224"/>
                  </a:lnTo>
                  <a:lnTo>
                    <a:pt x="296" y="240"/>
                  </a:lnTo>
                  <a:lnTo>
                    <a:pt x="288" y="248"/>
                  </a:lnTo>
                  <a:lnTo>
                    <a:pt x="272" y="264"/>
                  </a:lnTo>
                  <a:lnTo>
                    <a:pt x="256" y="272"/>
                  </a:lnTo>
                  <a:lnTo>
                    <a:pt x="232" y="296"/>
                  </a:lnTo>
                  <a:lnTo>
                    <a:pt x="216" y="304"/>
                  </a:lnTo>
                  <a:lnTo>
                    <a:pt x="184" y="312"/>
                  </a:lnTo>
                  <a:lnTo>
                    <a:pt x="144" y="352"/>
                  </a:lnTo>
                  <a:lnTo>
                    <a:pt x="128" y="368"/>
                  </a:lnTo>
                  <a:lnTo>
                    <a:pt x="112" y="368"/>
                  </a:lnTo>
                  <a:lnTo>
                    <a:pt x="104" y="368"/>
                  </a:lnTo>
                  <a:lnTo>
                    <a:pt x="96" y="376"/>
                  </a:lnTo>
                  <a:lnTo>
                    <a:pt x="80" y="384"/>
                  </a:lnTo>
                  <a:lnTo>
                    <a:pt x="72" y="384"/>
                  </a:lnTo>
                  <a:lnTo>
                    <a:pt x="64" y="376"/>
                  </a:lnTo>
                  <a:lnTo>
                    <a:pt x="56" y="384"/>
                  </a:lnTo>
                  <a:lnTo>
                    <a:pt x="48" y="384"/>
                  </a:lnTo>
                  <a:lnTo>
                    <a:pt x="40" y="384"/>
                  </a:lnTo>
                  <a:lnTo>
                    <a:pt x="48" y="376"/>
                  </a:lnTo>
                  <a:lnTo>
                    <a:pt x="64" y="376"/>
                  </a:lnTo>
                  <a:lnTo>
                    <a:pt x="56" y="368"/>
                  </a:lnTo>
                  <a:lnTo>
                    <a:pt x="48" y="376"/>
                  </a:lnTo>
                  <a:lnTo>
                    <a:pt x="40" y="376"/>
                  </a:lnTo>
                  <a:lnTo>
                    <a:pt x="32" y="360"/>
                  </a:lnTo>
                  <a:lnTo>
                    <a:pt x="8" y="360"/>
                  </a:lnTo>
                  <a:lnTo>
                    <a:pt x="0" y="368"/>
                  </a:lnTo>
                  <a:lnTo>
                    <a:pt x="0" y="360"/>
                  </a:lnTo>
                  <a:lnTo>
                    <a:pt x="0" y="352"/>
                  </a:lnTo>
                  <a:lnTo>
                    <a:pt x="16" y="336"/>
                  </a:lnTo>
                  <a:lnTo>
                    <a:pt x="16" y="328"/>
                  </a:lnTo>
                  <a:lnTo>
                    <a:pt x="16" y="320"/>
                  </a:lnTo>
                  <a:lnTo>
                    <a:pt x="16" y="304"/>
                  </a:lnTo>
                  <a:lnTo>
                    <a:pt x="24" y="296"/>
                  </a:lnTo>
                  <a:lnTo>
                    <a:pt x="32" y="296"/>
                  </a:lnTo>
                  <a:lnTo>
                    <a:pt x="40" y="288"/>
                  </a:lnTo>
                  <a:lnTo>
                    <a:pt x="40" y="280"/>
                  </a:lnTo>
                  <a:lnTo>
                    <a:pt x="40" y="272"/>
                  </a:lnTo>
                  <a:lnTo>
                    <a:pt x="40" y="264"/>
                  </a:lnTo>
                  <a:lnTo>
                    <a:pt x="40" y="256"/>
                  </a:lnTo>
                  <a:lnTo>
                    <a:pt x="48" y="256"/>
                  </a:lnTo>
                  <a:lnTo>
                    <a:pt x="56" y="264"/>
                  </a:lnTo>
                  <a:lnTo>
                    <a:pt x="56" y="256"/>
                  </a:lnTo>
                  <a:lnTo>
                    <a:pt x="64" y="256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6" name="Freeform 67"/>
            <p:cNvSpPr>
              <a:spLocks/>
            </p:cNvSpPr>
            <p:nvPr/>
          </p:nvSpPr>
          <p:spPr bwMode="auto">
            <a:xfrm>
              <a:off x="3550" y="1333"/>
              <a:ext cx="424" cy="400"/>
            </a:xfrm>
            <a:custGeom>
              <a:avLst/>
              <a:gdLst>
                <a:gd name="T0" fmla="*/ 230 w 384"/>
                <a:gd name="T1" fmla="*/ 366 h 376"/>
                <a:gd name="T2" fmla="*/ 186 w 384"/>
                <a:gd name="T3" fmla="*/ 255 h 376"/>
                <a:gd name="T4" fmla="*/ 159 w 384"/>
                <a:gd name="T5" fmla="*/ 264 h 376"/>
                <a:gd name="T6" fmla="*/ 150 w 384"/>
                <a:gd name="T7" fmla="*/ 281 h 376"/>
                <a:gd name="T8" fmla="*/ 132 w 384"/>
                <a:gd name="T9" fmla="*/ 298 h 376"/>
                <a:gd name="T10" fmla="*/ 132 w 384"/>
                <a:gd name="T11" fmla="*/ 315 h 376"/>
                <a:gd name="T12" fmla="*/ 106 w 384"/>
                <a:gd name="T13" fmla="*/ 306 h 376"/>
                <a:gd name="T14" fmla="*/ 106 w 384"/>
                <a:gd name="T15" fmla="*/ 272 h 376"/>
                <a:gd name="T16" fmla="*/ 124 w 384"/>
                <a:gd name="T17" fmla="*/ 264 h 376"/>
                <a:gd name="T18" fmla="*/ 132 w 384"/>
                <a:gd name="T19" fmla="*/ 238 h 376"/>
                <a:gd name="T20" fmla="*/ 141 w 384"/>
                <a:gd name="T21" fmla="*/ 221 h 376"/>
                <a:gd name="T22" fmla="*/ 132 w 384"/>
                <a:gd name="T23" fmla="*/ 170 h 376"/>
                <a:gd name="T24" fmla="*/ 124 w 384"/>
                <a:gd name="T25" fmla="*/ 153 h 376"/>
                <a:gd name="T26" fmla="*/ 132 w 384"/>
                <a:gd name="T27" fmla="*/ 153 h 376"/>
                <a:gd name="T28" fmla="*/ 115 w 384"/>
                <a:gd name="T29" fmla="*/ 128 h 376"/>
                <a:gd name="T30" fmla="*/ 88 w 384"/>
                <a:gd name="T31" fmla="*/ 119 h 376"/>
                <a:gd name="T32" fmla="*/ 71 w 384"/>
                <a:gd name="T33" fmla="*/ 111 h 376"/>
                <a:gd name="T34" fmla="*/ 53 w 384"/>
                <a:gd name="T35" fmla="*/ 102 h 376"/>
                <a:gd name="T36" fmla="*/ 18 w 384"/>
                <a:gd name="T37" fmla="*/ 85 h 376"/>
                <a:gd name="T38" fmla="*/ 9 w 384"/>
                <a:gd name="T39" fmla="*/ 85 h 376"/>
                <a:gd name="T40" fmla="*/ 0 w 384"/>
                <a:gd name="T41" fmla="*/ 77 h 376"/>
                <a:gd name="T42" fmla="*/ 9 w 384"/>
                <a:gd name="T43" fmla="*/ 85 h 376"/>
                <a:gd name="T44" fmla="*/ 9 w 384"/>
                <a:gd name="T45" fmla="*/ 68 h 376"/>
                <a:gd name="T46" fmla="*/ 18 w 384"/>
                <a:gd name="T47" fmla="*/ 60 h 376"/>
                <a:gd name="T48" fmla="*/ 18 w 384"/>
                <a:gd name="T49" fmla="*/ 68 h 376"/>
                <a:gd name="T50" fmla="*/ 44 w 384"/>
                <a:gd name="T51" fmla="*/ 60 h 376"/>
                <a:gd name="T52" fmla="*/ 71 w 384"/>
                <a:gd name="T53" fmla="*/ 51 h 376"/>
                <a:gd name="T54" fmla="*/ 71 w 384"/>
                <a:gd name="T55" fmla="*/ 51 h 376"/>
                <a:gd name="T56" fmla="*/ 44 w 384"/>
                <a:gd name="T57" fmla="*/ 43 h 376"/>
                <a:gd name="T58" fmla="*/ 44 w 384"/>
                <a:gd name="T59" fmla="*/ 9 h 376"/>
                <a:gd name="T60" fmla="*/ 27 w 384"/>
                <a:gd name="T61" fmla="*/ 17 h 376"/>
                <a:gd name="T62" fmla="*/ 44 w 384"/>
                <a:gd name="T63" fmla="*/ 0 h 376"/>
                <a:gd name="T64" fmla="*/ 62 w 384"/>
                <a:gd name="T65" fmla="*/ 17 h 376"/>
                <a:gd name="T66" fmla="*/ 88 w 384"/>
                <a:gd name="T67" fmla="*/ 26 h 376"/>
                <a:gd name="T68" fmla="*/ 194 w 384"/>
                <a:gd name="T69" fmla="*/ 26 h 376"/>
                <a:gd name="T70" fmla="*/ 247 w 384"/>
                <a:gd name="T71" fmla="*/ 26 h 376"/>
                <a:gd name="T72" fmla="*/ 300 w 384"/>
                <a:gd name="T73" fmla="*/ 26 h 376"/>
                <a:gd name="T74" fmla="*/ 318 w 384"/>
                <a:gd name="T75" fmla="*/ 17 h 376"/>
                <a:gd name="T76" fmla="*/ 318 w 384"/>
                <a:gd name="T77" fmla="*/ 34 h 376"/>
                <a:gd name="T78" fmla="*/ 371 w 384"/>
                <a:gd name="T79" fmla="*/ 77 h 376"/>
                <a:gd name="T80" fmla="*/ 389 w 384"/>
                <a:gd name="T81" fmla="*/ 85 h 376"/>
                <a:gd name="T82" fmla="*/ 389 w 384"/>
                <a:gd name="T83" fmla="*/ 111 h 376"/>
                <a:gd name="T84" fmla="*/ 424 w 384"/>
                <a:gd name="T85" fmla="*/ 136 h 376"/>
                <a:gd name="T86" fmla="*/ 406 w 384"/>
                <a:gd name="T87" fmla="*/ 136 h 376"/>
                <a:gd name="T88" fmla="*/ 406 w 384"/>
                <a:gd name="T89" fmla="*/ 153 h 376"/>
                <a:gd name="T90" fmla="*/ 362 w 384"/>
                <a:gd name="T91" fmla="*/ 179 h 376"/>
                <a:gd name="T92" fmla="*/ 336 w 384"/>
                <a:gd name="T93" fmla="*/ 170 h 376"/>
                <a:gd name="T94" fmla="*/ 309 w 384"/>
                <a:gd name="T95" fmla="*/ 145 h 376"/>
                <a:gd name="T96" fmla="*/ 292 w 384"/>
                <a:gd name="T97" fmla="*/ 119 h 376"/>
                <a:gd name="T98" fmla="*/ 265 w 384"/>
                <a:gd name="T99" fmla="*/ 111 h 376"/>
                <a:gd name="T100" fmla="*/ 256 w 384"/>
                <a:gd name="T101" fmla="*/ 119 h 376"/>
                <a:gd name="T102" fmla="*/ 283 w 384"/>
                <a:gd name="T103" fmla="*/ 136 h 376"/>
                <a:gd name="T104" fmla="*/ 292 w 384"/>
                <a:gd name="T105" fmla="*/ 153 h 376"/>
                <a:gd name="T106" fmla="*/ 283 w 384"/>
                <a:gd name="T107" fmla="*/ 204 h 376"/>
                <a:gd name="T108" fmla="*/ 283 w 384"/>
                <a:gd name="T109" fmla="*/ 221 h 376"/>
                <a:gd name="T110" fmla="*/ 274 w 384"/>
                <a:gd name="T111" fmla="*/ 247 h 376"/>
                <a:gd name="T112" fmla="*/ 283 w 384"/>
                <a:gd name="T113" fmla="*/ 323 h 376"/>
                <a:gd name="T114" fmla="*/ 238 w 384"/>
                <a:gd name="T115" fmla="*/ 357 h 376"/>
                <a:gd name="T116" fmla="*/ 238 w 384"/>
                <a:gd name="T117" fmla="*/ 400 h 37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84"/>
                <a:gd name="T178" fmla="*/ 0 h 376"/>
                <a:gd name="T179" fmla="*/ 384 w 384"/>
                <a:gd name="T180" fmla="*/ 376 h 37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84" h="376">
                  <a:moveTo>
                    <a:pt x="208" y="376"/>
                  </a:moveTo>
                  <a:lnTo>
                    <a:pt x="208" y="344"/>
                  </a:lnTo>
                  <a:lnTo>
                    <a:pt x="200" y="280"/>
                  </a:lnTo>
                  <a:lnTo>
                    <a:pt x="176" y="240"/>
                  </a:lnTo>
                  <a:lnTo>
                    <a:pt x="168" y="240"/>
                  </a:lnTo>
                  <a:lnTo>
                    <a:pt x="160" y="240"/>
                  </a:lnTo>
                  <a:lnTo>
                    <a:pt x="152" y="248"/>
                  </a:lnTo>
                  <a:lnTo>
                    <a:pt x="144" y="248"/>
                  </a:lnTo>
                  <a:lnTo>
                    <a:pt x="136" y="256"/>
                  </a:lnTo>
                  <a:lnTo>
                    <a:pt x="136" y="264"/>
                  </a:lnTo>
                  <a:lnTo>
                    <a:pt x="128" y="280"/>
                  </a:lnTo>
                  <a:lnTo>
                    <a:pt x="120" y="280"/>
                  </a:lnTo>
                  <a:lnTo>
                    <a:pt x="120" y="288"/>
                  </a:lnTo>
                  <a:lnTo>
                    <a:pt x="120" y="296"/>
                  </a:lnTo>
                  <a:lnTo>
                    <a:pt x="112" y="296"/>
                  </a:lnTo>
                  <a:lnTo>
                    <a:pt x="104" y="288"/>
                  </a:lnTo>
                  <a:lnTo>
                    <a:pt x="96" y="288"/>
                  </a:lnTo>
                  <a:lnTo>
                    <a:pt x="96" y="272"/>
                  </a:lnTo>
                  <a:lnTo>
                    <a:pt x="96" y="256"/>
                  </a:lnTo>
                  <a:lnTo>
                    <a:pt x="104" y="256"/>
                  </a:lnTo>
                  <a:lnTo>
                    <a:pt x="112" y="248"/>
                  </a:lnTo>
                  <a:lnTo>
                    <a:pt x="120" y="224"/>
                  </a:lnTo>
                  <a:lnTo>
                    <a:pt x="128" y="216"/>
                  </a:lnTo>
                  <a:lnTo>
                    <a:pt x="128" y="208"/>
                  </a:lnTo>
                  <a:lnTo>
                    <a:pt x="128" y="184"/>
                  </a:lnTo>
                  <a:lnTo>
                    <a:pt x="128" y="176"/>
                  </a:lnTo>
                  <a:lnTo>
                    <a:pt x="120" y="160"/>
                  </a:lnTo>
                  <a:lnTo>
                    <a:pt x="112" y="152"/>
                  </a:lnTo>
                  <a:lnTo>
                    <a:pt x="112" y="144"/>
                  </a:lnTo>
                  <a:lnTo>
                    <a:pt x="120" y="144"/>
                  </a:lnTo>
                  <a:lnTo>
                    <a:pt x="128" y="144"/>
                  </a:lnTo>
                  <a:lnTo>
                    <a:pt x="120" y="136"/>
                  </a:lnTo>
                  <a:lnTo>
                    <a:pt x="104" y="120"/>
                  </a:lnTo>
                  <a:lnTo>
                    <a:pt x="96" y="120"/>
                  </a:lnTo>
                  <a:lnTo>
                    <a:pt x="80" y="112"/>
                  </a:lnTo>
                  <a:lnTo>
                    <a:pt x="72" y="104"/>
                  </a:lnTo>
                  <a:lnTo>
                    <a:pt x="64" y="104"/>
                  </a:lnTo>
                  <a:lnTo>
                    <a:pt x="48" y="96"/>
                  </a:lnTo>
                  <a:lnTo>
                    <a:pt x="32" y="88"/>
                  </a:lnTo>
                  <a:lnTo>
                    <a:pt x="16" y="80"/>
                  </a:lnTo>
                  <a:lnTo>
                    <a:pt x="8" y="80"/>
                  </a:lnTo>
                  <a:lnTo>
                    <a:pt x="0" y="72"/>
                  </a:lnTo>
                  <a:lnTo>
                    <a:pt x="8" y="72"/>
                  </a:lnTo>
                  <a:lnTo>
                    <a:pt x="8" y="80"/>
                  </a:lnTo>
                  <a:lnTo>
                    <a:pt x="16" y="80"/>
                  </a:lnTo>
                  <a:lnTo>
                    <a:pt x="8" y="64"/>
                  </a:lnTo>
                  <a:lnTo>
                    <a:pt x="16" y="56"/>
                  </a:lnTo>
                  <a:lnTo>
                    <a:pt x="16" y="64"/>
                  </a:lnTo>
                  <a:lnTo>
                    <a:pt x="24" y="64"/>
                  </a:lnTo>
                  <a:lnTo>
                    <a:pt x="32" y="56"/>
                  </a:lnTo>
                  <a:lnTo>
                    <a:pt x="40" y="56"/>
                  </a:lnTo>
                  <a:lnTo>
                    <a:pt x="64" y="56"/>
                  </a:lnTo>
                  <a:lnTo>
                    <a:pt x="64" y="48"/>
                  </a:lnTo>
                  <a:lnTo>
                    <a:pt x="56" y="40"/>
                  </a:lnTo>
                  <a:lnTo>
                    <a:pt x="40" y="40"/>
                  </a:lnTo>
                  <a:lnTo>
                    <a:pt x="40" y="32"/>
                  </a:lnTo>
                  <a:lnTo>
                    <a:pt x="40" y="8"/>
                  </a:lnTo>
                  <a:lnTo>
                    <a:pt x="32" y="8"/>
                  </a:lnTo>
                  <a:lnTo>
                    <a:pt x="24" y="16"/>
                  </a:lnTo>
                  <a:lnTo>
                    <a:pt x="32" y="8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16"/>
                  </a:lnTo>
                  <a:lnTo>
                    <a:pt x="56" y="24"/>
                  </a:lnTo>
                  <a:lnTo>
                    <a:pt x="80" y="24"/>
                  </a:lnTo>
                  <a:lnTo>
                    <a:pt x="128" y="24"/>
                  </a:lnTo>
                  <a:lnTo>
                    <a:pt x="160" y="24"/>
                  </a:lnTo>
                  <a:lnTo>
                    <a:pt x="176" y="24"/>
                  </a:lnTo>
                  <a:lnTo>
                    <a:pt x="224" y="24"/>
                  </a:lnTo>
                  <a:lnTo>
                    <a:pt x="232" y="32"/>
                  </a:lnTo>
                  <a:lnTo>
                    <a:pt x="272" y="24"/>
                  </a:lnTo>
                  <a:lnTo>
                    <a:pt x="280" y="16"/>
                  </a:lnTo>
                  <a:lnTo>
                    <a:pt x="288" y="16"/>
                  </a:lnTo>
                  <a:lnTo>
                    <a:pt x="288" y="24"/>
                  </a:lnTo>
                  <a:lnTo>
                    <a:pt x="288" y="32"/>
                  </a:lnTo>
                  <a:lnTo>
                    <a:pt x="336" y="80"/>
                  </a:lnTo>
                  <a:lnTo>
                    <a:pt x="336" y="72"/>
                  </a:lnTo>
                  <a:lnTo>
                    <a:pt x="352" y="80"/>
                  </a:lnTo>
                  <a:lnTo>
                    <a:pt x="344" y="88"/>
                  </a:lnTo>
                  <a:lnTo>
                    <a:pt x="352" y="104"/>
                  </a:lnTo>
                  <a:lnTo>
                    <a:pt x="368" y="120"/>
                  </a:lnTo>
                  <a:lnTo>
                    <a:pt x="384" y="128"/>
                  </a:lnTo>
                  <a:lnTo>
                    <a:pt x="384" y="136"/>
                  </a:lnTo>
                  <a:lnTo>
                    <a:pt x="376" y="136"/>
                  </a:lnTo>
                  <a:lnTo>
                    <a:pt x="368" y="128"/>
                  </a:lnTo>
                  <a:lnTo>
                    <a:pt x="352" y="128"/>
                  </a:lnTo>
                  <a:lnTo>
                    <a:pt x="352" y="136"/>
                  </a:lnTo>
                  <a:lnTo>
                    <a:pt x="368" y="144"/>
                  </a:lnTo>
                  <a:lnTo>
                    <a:pt x="368" y="152"/>
                  </a:lnTo>
                  <a:lnTo>
                    <a:pt x="344" y="168"/>
                  </a:lnTo>
                  <a:lnTo>
                    <a:pt x="328" y="168"/>
                  </a:lnTo>
                  <a:lnTo>
                    <a:pt x="320" y="152"/>
                  </a:lnTo>
                  <a:lnTo>
                    <a:pt x="304" y="152"/>
                  </a:lnTo>
                  <a:lnTo>
                    <a:pt x="304" y="160"/>
                  </a:lnTo>
                  <a:lnTo>
                    <a:pt x="296" y="168"/>
                  </a:lnTo>
                  <a:lnTo>
                    <a:pt x="280" y="136"/>
                  </a:lnTo>
                  <a:lnTo>
                    <a:pt x="272" y="128"/>
                  </a:lnTo>
                  <a:lnTo>
                    <a:pt x="264" y="112"/>
                  </a:lnTo>
                  <a:lnTo>
                    <a:pt x="264" y="104"/>
                  </a:lnTo>
                  <a:lnTo>
                    <a:pt x="240" y="104"/>
                  </a:lnTo>
                  <a:lnTo>
                    <a:pt x="232" y="112"/>
                  </a:lnTo>
                  <a:lnTo>
                    <a:pt x="240" y="112"/>
                  </a:lnTo>
                  <a:lnTo>
                    <a:pt x="256" y="128"/>
                  </a:lnTo>
                  <a:lnTo>
                    <a:pt x="264" y="144"/>
                  </a:lnTo>
                  <a:lnTo>
                    <a:pt x="272" y="152"/>
                  </a:lnTo>
                  <a:lnTo>
                    <a:pt x="272" y="176"/>
                  </a:lnTo>
                  <a:lnTo>
                    <a:pt x="256" y="192"/>
                  </a:lnTo>
                  <a:lnTo>
                    <a:pt x="256" y="200"/>
                  </a:lnTo>
                  <a:lnTo>
                    <a:pt x="256" y="208"/>
                  </a:lnTo>
                  <a:lnTo>
                    <a:pt x="248" y="216"/>
                  </a:lnTo>
                  <a:lnTo>
                    <a:pt x="248" y="224"/>
                  </a:lnTo>
                  <a:lnTo>
                    <a:pt x="248" y="232"/>
                  </a:lnTo>
                  <a:lnTo>
                    <a:pt x="256" y="272"/>
                  </a:lnTo>
                  <a:lnTo>
                    <a:pt x="256" y="304"/>
                  </a:lnTo>
                  <a:lnTo>
                    <a:pt x="216" y="336"/>
                  </a:lnTo>
                  <a:lnTo>
                    <a:pt x="216" y="352"/>
                  </a:lnTo>
                  <a:lnTo>
                    <a:pt x="216" y="376"/>
                  </a:lnTo>
                  <a:lnTo>
                    <a:pt x="208" y="376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7" name="Freeform 68"/>
            <p:cNvSpPr>
              <a:spLocks/>
            </p:cNvSpPr>
            <p:nvPr/>
          </p:nvSpPr>
          <p:spPr bwMode="auto">
            <a:xfrm>
              <a:off x="3268" y="2142"/>
              <a:ext cx="643" cy="316"/>
            </a:xfrm>
            <a:custGeom>
              <a:avLst/>
              <a:gdLst>
                <a:gd name="T0" fmla="*/ 555 w 584"/>
                <a:gd name="T1" fmla="*/ 34 h 296"/>
                <a:gd name="T2" fmla="*/ 555 w 584"/>
                <a:gd name="T3" fmla="*/ 26 h 296"/>
                <a:gd name="T4" fmla="*/ 528 w 584"/>
                <a:gd name="T5" fmla="*/ 34 h 296"/>
                <a:gd name="T6" fmla="*/ 502 w 584"/>
                <a:gd name="T7" fmla="*/ 34 h 296"/>
                <a:gd name="T8" fmla="*/ 484 w 584"/>
                <a:gd name="T9" fmla="*/ 34 h 296"/>
                <a:gd name="T10" fmla="*/ 476 w 584"/>
                <a:gd name="T11" fmla="*/ 34 h 296"/>
                <a:gd name="T12" fmla="*/ 432 w 584"/>
                <a:gd name="T13" fmla="*/ 26 h 296"/>
                <a:gd name="T14" fmla="*/ 423 w 584"/>
                <a:gd name="T15" fmla="*/ 0 h 296"/>
                <a:gd name="T16" fmla="*/ 379 w 584"/>
                <a:gd name="T17" fmla="*/ 0 h 296"/>
                <a:gd name="T18" fmla="*/ 379 w 584"/>
                <a:gd name="T19" fmla="*/ 26 h 296"/>
                <a:gd name="T20" fmla="*/ 352 w 584"/>
                <a:gd name="T21" fmla="*/ 43 h 296"/>
                <a:gd name="T22" fmla="*/ 326 w 584"/>
                <a:gd name="T23" fmla="*/ 60 h 296"/>
                <a:gd name="T24" fmla="*/ 326 w 584"/>
                <a:gd name="T25" fmla="*/ 77 h 296"/>
                <a:gd name="T26" fmla="*/ 299 w 584"/>
                <a:gd name="T27" fmla="*/ 94 h 296"/>
                <a:gd name="T28" fmla="*/ 273 w 584"/>
                <a:gd name="T29" fmla="*/ 128 h 296"/>
                <a:gd name="T30" fmla="*/ 255 w 584"/>
                <a:gd name="T31" fmla="*/ 111 h 296"/>
                <a:gd name="T32" fmla="*/ 238 w 584"/>
                <a:gd name="T33" fmla="*/ 154 h 296"/>
                <a:gd name="T34" fmla="*/ 220 w 584"/>
                <a:gd name="T35" fmla="*/ 137 h 296"/>
                <a:gd name="T36" fmla="*/ 194 w 584"/>
                <a:gd name="T37" fmla="*/ 162 h 296"/>
                <a:gd name="T38" fmla="*/ 159 w 584"/>
                <a:gd name="T39" fmla="*/ 154 h 296"/>
                <a:gd name="T40" fmla="*/ 159 w 584"/>
                <a:gd name="T41" fmla="*/ 145 h 296"/>
                <a:gd name="T42" fmla="*/ 150 w 584"/>
                <a:gd name="T43" fmla="*/ 162 h 296"/>
                <a:gd name="T44" fmla="*/ 141 w 584"/>
                <a:gd name="T45" fmla="*/ 154 h 296"/>
                <a:gd name="T46" fmla="*/ 123 w 584"/>
                <a:gd name="T47" fmla="*/ 154 h 296"/>
                <a:gd name="T48" fmla="*/ 123 w 584"/>
                <a:gd name="T49" fmla="*/ 162 h 296"/>
                <a:gd name="T50" fmla="*/ 115 w 584"/>
                <a:gd name="T51" fmla="*/ 171 h 296"/>
                <a:gd name="T52" fmla="*/ 115 w 584"/>
                <a:gd name="T53" fmla="*/ 179 h 296"/>
                <a:gd name="T54" fmla="*/ 115 w 584"/>
                <a:gd name="T55" fmla="*/ 196 h 296"/>
                <a:gd name="T56" fmla="*/ 97 w 584"/>
                <a:gd name="T57" fmla="*/ 205 h 296"/>
                <a:gd name="T58" fmla="*/ 88 w 584"/>
                <a:gd name="T59" fmla="*/ 239 h 296"/>
                <a:gd name="T60" fmla="*/ 79 w 584"/>
                <a:gd name="T61" fmla="*/ 248 h 296"/>
                <a:gd name="T62" fmla="*/ 26 w 584"/>
                <a:gd name="T63" fmla="*/ 248 h 296"/>
                <a:gd name="T64" fmla="*/ 26 w 584"/>
                <a:gd name="T65" fmla="*/ 265 h 296"/>
                <a:gd name="T66" fmla="*/ 35 w 584"/>
                <a:gd name="T67" fmla="*/ 273 h 296"/>
                <a:gd name="T68" fmla="*/ 26 w 584"/>
                <a:gd name="T69" fmla="*/ 307 h 296"/>
                <a:gd name="T70" fmla="*/ 18 w 584"/>
                <a:gd name="T71" fmla="*/ 307 h 296"/>
                <a:gd name="T72" fmla="*/ 132 w 584"/>
                <a:gd name="T73" fmla="*/ 307 h 296"/>
                <a:gd name="T74" fmla="*/ 123 w 584"/>
                <a:gd name="T75" fmla="*/ 290 h 296"/>
                <a:gd name="T76" fmla="*/ 159 w 584"/>
                <a:gd name="T77" fmla="*/ 290 h 296"/>
                <a:gd name="T78" fmla="*/ 531 w 584"/>
                <a:gd name="T79" fmla="*/ 250 h 296"/>
                <a:gd name="T80" fmla="*/ 573 w 584"/>
                <a:gd name="T81" fmla="*/ 222 h 296"/>
                <a:gd name="T82" fmla="*/ 601 w 584"/>
                <a:gd name="T83" fmla="*/ 181 h 296"/>
                <a:gd name="T84" fmla="*/ 625 w 584"/>
                <a:gd name="T85" fmla="*/ 154 h 296"/>
                <a:gd name="T86" fmla="*/ 643 w 584"/>
                <a:gd name="T87" fmla="*/ 137 h 296"/>
                <a:gd name="T88" fmla="*/ 625 w 584"/>
                <a:gd name="T89" fmla="*/ 128 h 296"/>
                <a:gd name="T90" fmla="*/ 608 w 584"/>
                <a:gd name="T91" fmla="*/ 120 h 296"/>
                <a:gd name="T92" fmla="*/ 581 w 584"/>
                <a:gd name="T93" fmla="*/ 77 h 296"/>
                <a:gd name="T94" fmla="*/ 573 w 584"/>
                <a:gd name="T95" fmla="*/ 51 h 296"/>
                <a:gd name="T96" fmla="*/ 573 w 584"/>
                <a:gd name="T97" fmla="*/ 43 h 29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84"/>
                <a:gd name="T148" fmla="*/ 0 h 296"/>
                <a:gd name="T149" fmla="*/ 584 w 584"/>
                <a:gd name="T150" fmla="*/ 296 h 29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84" h="296">
                  <a:moveTo>
                    <a:pt x="520" y="40"/>
                  </a:moveTo>
                  <a:lnTo>
                    <a:pt x="512" y="32"/>
                  </a:lnTo>
                  <a:lnTo>
                    <a:pt x="504" y="32"/>
                  </a:lnTo>
                  <a:lnTo>
                    <a:pt x="504" y="24"/>
                  </a:lnTo>
                  <a:lnTo>
                    <a:pt x="496" y="16"/>
                  </a:lnTo>
                  <a:lnTo>
                    <a:pt x="488" y="16"/>
                  </a:lnTo>
                  <a:lnTo>
                    <a:pt x="480" y="32"/>
                  </a:lnTo>
                  <a:lnTo>
                    <a:pt x="472" y="32"/>
                  </a:lnTo>
                  <a:lnTo>
                    <a:pt x="456" y="32"/>
                  </a:lnTo>
                  <a:lnTo>
                    <a:pt x="448" y="24"/>
                  </a:lnTo>
                  <a:lnTo>
                    <a:pt x="440" y="24"/>
                  </a:lnTo>
                  <a:lnTo>
                    <a:pt x="440" y="32"/>
                  </a:lnTo>
                  <a:lnTo>
                    <a:pt x="432" y="32"/>
                  </a:lnTo>
                  <a:lnTo>
                    <a:pt x="416" y="24"/>
                  </a:lnTo>
                  <a:lnTo>
                    <a:pt x="392" y="24"/>
                  </a:lnTo>
                  <a:lnTo>
                    <a:pt x="392" y="16"/>
                  </a:lnTo>
                  <a:lnTo>
                    <a:pt x="384" y="0"/>
                  </a:lnTo>
                  <a:lnTo>
                    <a:pt x="360" y="0"/>
                  </a:lnTo>
                  <a:lnTo>
                    <a:pt x="344" y="0"/>
                  </a:lnTo>
                  <a:lnTo>
                    <a:pt x="336" y="8"/>
                  </a:lnTo>
                  <a:lnTo>
                    <a:pt x="336" y="16"/>
                  </a:lnTo>
                  <a:lnTo>
                    <a:pt x="344" y="24"/>
                  </a:lnTo>
                  <a:lnTo>
                    <a:pt x="344" y="32"/>
                  </a:lnTo>
                  <a:lnTo>
                    <a:pt x="328" y="32"/>
                  </a:lnTo>
                  <a:lnTo>
                    <a:pt x="320" y="40"/>
                  </a:lnTo>
                  <a:lnTo>
                    <a:pt x="312" y="40"/>
                  </a:lnTo>
                  <a:lnTo>
                    <a:pt x="296" y="40"/>
                  </a:lnTo>
                  <a:lnTo>
                    <a:pt x="296" y="56"/>
                  </a:lnTo>
                  <a:lnTo>
                    <a:pt x="304" y="56"/>
                  </a:lnTo>
                  <a:lnTo>
                    <a:pt x="304" y="64"/>
                  </a:lnTo>
                  <a:lnTo>
                    <a:pt x="296" y="72"/>
                  </a:lnTo>
                  <a:lnTo>
                    <a:pt x="288" y="88"/>
                  </a:lnTo>
                  <a:lnTo>
                    <a:pt x="280" y="88"/>
                  </a:lnTo>
                  <a:lnTo>
                    <a:pt x="272" y="88"/>
                  </a:lnTo>
                  <a:lnTo>
                    <a:pt x="272" y="112"/>
                  </a:lnTo>
                  <a:lnTo>
                    <a:pt x="264" y="120"/>
                  </a:lnTo>
                  <a:lnTo>
                    <a:pt x="248" y="120"/>
                  </a:lnTo>
                  <a:lnTo>
                    <a:pt x="240" y="112"/>
                  </a:lnTo>
                  <a:lnTo>
                    <a:pt x="240" y="104"/>
                  </a:lnTo>
                  <a:lnTo>
                    <a:pt x="232" y="104"/>
                  </a:lnTo>
                  <a:lnTo>
                    <a:pt x="224" y="128"/>
                  </a:lnTo>
                  <a:lnTo>
                    <a:pt x="224" y="144"/>
                  </a:lnTo>
                  <a:lnTo>
                    <a:pt x="216" y="144"/>
                  </a:lnTo>
                  <a:lnTo>
                    <a:pt x="208" y="136"/>
                  </a:lnTo>
                  <a:lnTo>
                    <a:pt x="208" y="128"/>
                  </a:lnTo>
                  <a:lnTo>
                    <a:pt x="200" y="128"/>
                  </a:lnTo>
                  <a:lnTo>
                    <a:pt x="184" y="144"/>
                  </a:lnTo>
                  <a:lnTo>
                    <a:pt x="184" y="152"/>
                  </a:lnTo>
                  <a:lnTo>
                    <a:pt x="176" y="152"/>
                  </a:lnTo>
                  <a:lnTo>
                    <a:pt x="160" y="136"/>
                  </a:lnTo>
                  <a:lnTo>
                    <a:pt x="152" y="136"/>
                  </a:lnTo>
                  <a:lnTo>
                    <a:pt x="144" y="144"/>
                  </a:lnTo>
                  <a:lnTo>
                    <a:pt x="144" y="136"/>
                  </a:lnTo>
                  <a:lnTo>
                    <a:pt x="144" y="144"/>
                  </a:lnTo>
                  <a:lnTo>
                    <a:pt x="144" y="152"/>
                  </a:lnTo>
                  <a:lnTo>
                    <a:pt x="136" y="152"/>
                  </a:lnTo>
                  <a:lnTo>
                    <a:pt x="128" y="144"/>
                  </a:lnTo>
                  <a:lnTo>
                    <a:pt x="120" y="144"/>
                  </a:lnTo>
                  <a:lnTo>
                    <a:pt x="112" y="144"/>
                  </a:lnTo>
                  <a:lnTo>
                    <a:pt x="112" y="152"/>
                  </a:lnTo>
                  <a:lnTo>
                    <a:pt x="112" y="160"/>
                  </a:lnTo>
                  <a:lnTo>
                    <a:pt x="104" y="160"/>
                  </a:lnTo>
                  <a:lnTo>
                    <a:pt x="112" y="160"/>
                  </a:lnTo>
                  <a:lnTo>
                    <a:pt x="104" y="168"/>
                  </a:lnTo>
                  <a:lnTo>
                    <a:pt x="96" y="176"/>
                  </a:lnTo>
                  <a:lnTo>
                    <a:pt x="104" y="184"/>
                  </a:lnTo>
                  <a:lnTo>
                    <a:pt x="104" y="192"/>
                  </a:lnTo>
                  <a:lnTo>
                    <a:pt x="88" y="192"/>
                  </a:lnTo>
                  <a:lnTo>
                    <a:pt x="72" y="200"/>
                  </a:lnTo>
                  <a:lnTo>
                    <a:pt x="72" y="216"/>
                  </a:lnTo>
                  <a:lnTo>
                    <a:pt x="80" y="224"/>
                  </a:lnTo>
                  <a:lnTo>
                    <a:pt x="80" y="232"/>
                  </a:lnTo>
                  <a:lnTo>
                    <a:pt x="72" y="232"/>
                  </a:lnTo>
                  <a:lnTo>
                    <a:pt x="48" y="224"/>
                  </a:lnTo>
                  <a:lnTo>
                    <a:pt x="32" y="224"/>
                  </a:lnTo>
                  <a:lnTo>
                    <a:pt x="24" y="232"/>
                  </a:lnTo>
                  <a:lnTo>
                    <a:pt x="16" y="240"/>
                  </a:lnTo>
                  <a:lnTo>
                    <a:pt x="24" y="248"/>
                  </a:lnTo>
                  <a:lnTo>
                    <a:pt x="32" y="256"/>
                  </a:lnTo>
                  <a:lnTo>
                    <a:pt x="24" y="256"/>
                  </a:lnTo>
                  <a:lnTo>
                    <a:pt x="24" y="288"/>
                  </a:lnTo>
                  <a:lnTo>
                    <a:pt x="16" y="288"/>
                  </a:lnTo>
                  <a:lnTo>
                    <a:pt x="0" y="296"/>
                  </a:lnTo>
                  <a:lnTo>
                    <a:pt x="120" y="288"/>
                  </a:lnTo>
                  <a:lnTo>
                    <a:pt x="112" y="272"/>
                  </a:lnTo>
                  <a:lnTo>
                    <a:pt x="120" y="272"/>
                  </a:lnTo>
                  <a:lnTo>
                    <a:pt x="136" y="272"/>
                  </a:lnTo>
                  <a:lnTo>
                    <a:pt x="144" y="272"/>
                  </a:lnTo>
                  <a:lnTo>
                    <a:pt x="448" y="248"/>
                  </a:lnTo>
                  <a:lnTo>
                    <a:pt x="464" y="240"/>
                  </a:lnTo>
                  <a:lnTo>
                    <a:pt x="482" y="234"/>
                  </a:lnTo>
                  <a:lnTo>
                    <a:pt x="504" y="216"/>
                  </a:lnTo>
                  <a:lnTo>
                    <a:pt x="504" y="208"/>
                  </a:lnTo>
                  <a:lnTo>
                    <a:pt x="520" y="208"/>
                  </a:lnTo>
                  <a:lnTo>
                    <a:pt x="526" y="194"/>
                  </a:lnTo>
                  <a:lnTo>
                    <a:pt x="536" y="184"/>
                  </a:lnTo>
                  <a:lnTo>
                    <a:pt x="546" y="170"/>
                  </a:lnTo>
                  <a:lnTo>
                    <a:pt x="560" y="160"/>
                  </a:lnTo>
                  <a:lnTo>
                    <a:pt x="568" y="152"/>
                  </a:lnTo>
                  <a:lnTo>
                    <a:pt x="568" y="144"/>
                  </a:lnTo>
                  <a:lnTo>
                    <a:pt x="568" y="152"/>
                  </a:lnTo>
                  <a:lnTo>
                    <a:pt x="584" y="128"/>
                  </a:lnTo>
                  <a:lnTo>
                    <a:pt x="576" y="128"/>
                  </a:lnTo>
                  <a:lnTo>
                    <a:pt x="568" y="120"/>
                  </a:lnTo>
                  <a:lnTo>
                    <a:pt x="560" y="120"/>
                  </a:lnTo>
                  <a:lnTo>
                    <a:pt x="552" y="112"/>
                  </a:lnTo>
                  <a:lnTo>
                    <a:pt x="536" y="88"/>
                  </a:lnTo>
                  <a:lnTo>
                    <a:pt x="528" y="72"/>
                  </a:lnTo>
                  <a:lnTo>
                    <a:pt x="528" y="64"/>
                  </a:lnTo>
                  <a:lnTo>
                    <a:pt x="528" y="56"/>
                  </a:lnTo>
                  <a:lnTo>
                    <a:pt x="520" y="48"/>
                  </a:lnTo>
                  <a:lnTo>
                    <a:pt x="520" y="40"/>
                  </a:lnTo>
                  <a:lnTo>
                    <a:pt x="528" y="40"/>
                  </a:lnTo>
                  <a:lnTo>
                    <a:pt x="520" y="40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8" name="Freeform 69"/>
            <p:cNvSpPr>
              <a:spLocks/>
            </p:cNvSpPr>
            <p:nvPr/>
          </p:nvSpPr>
          <p:spPr bwMode="auto">
            <a:xfrm>
              <a:off x="3841" y="1930"/>
              <a:ext cx="406" cy="383"/>
            </a:xfrm>
            <a:custGeom>
              <a:avLst/>
              <a:gdLst>
                <a:gd name="T0" fmla="*/ 53 w 368"/>
                <a:gd name="T1" fmla="*/ 340 h 360"/>
                <a:gd name="T2" fmla="*/ 35 w 368"/>
                <a:gd name="T3" fmla="*/ 332 h 360"/>
                <a:gd name="T4" fmla="*/ 9 w 368"/>
                <a:gd name="T5" fmla="*/ 289 h 360"/>
                <a:gd name="T6" fmla="*/ 0 w 368"/>
                <a:gd name="T7" fmla="*/ 264 h 360"/>
                <a:gd name="T8" fmla="*/ 0 w 368"/>
                <a:gd name="T9" fmla="*/ 255 h 360"/>
                <a:gd name="T10" fmla="*/ 18 w 368"/>
                <a:gd name="T11" fmla="*/ 255 h 360"/>
                <a:gd name="T12" fmla="*/ 35 w 368"/>
                <a:gd name="T13" fmla="*/ 238 h 360"/>
                <a:gd name="T14" fmla="*/ 35 w 368"/>
                <a:gd name="T15" fmla="*/ 204 h 360"/>
                <a:gd name="T16" fmla="*/ 53 w 368"/>
                <a:gd name="T17" fmla="*/ 204 h 360"/>
                <a:gd name="T18" fmla="*/ 62 w 368"/>
                <a:gd name="T19" fmla="*/ 187 h 360"/>
                <a:gd name="T20" fmla="*/ 88 w 368"/>
                <a:gd name="T21" fmla="*/ 145 h 360"/>
                <a:gd name="T22" fmla="*/ 88 w 368"/>
                <a:gd name="T23" fmla="*/ 145 h 360"/>
                <a:gd name="T24" fmla="*/ 124 w 368"/>
                <a:gd name="T25" fmla="*/ 119 h 360"/>
                <a:gd name="T26" fmla="*/ 132 w 368"/>
                <a:gd name="T27" fmla="*/ 85 h 360"/>
                <a:gd name="T28" fmla="*/ 141 w 368"/>
                <a:gd name="T29" fmla="*/ 43 h 360"/>
                <a:gd name="T30" fmla="*/ 132 w 368"/>
                <a:gd name="T31" fmla="*/ 0 h 360"/>
                <a:gd name="T32" fmla="*/ 141 w 368"/>
                <a:gd name="T33" fmla="*/ 0 h 360"/>
                <a:gd name="T34" fmla="*/ 247 w 368"/>
                <a:gd name="T35" fmla="*/ 77 h 360"/>
                <a:gd name="T36" fmla="*/ 256 w 368"/>
                <a:gd name="T37" fmla="*/ 128 h 360"/>
                <a:gd name="T38" fmla="*/ 282 w 368"/>
                <a:gd name="T39" fmla="*/ 102 h 360"/>
                <a:gd name="T40" fmla="*/ 309 w 368"/>
                <a:gd name="T41" fmla="*/ 85 h 360"/>
                <a:gd name="T42" fmla="*/ 327 w 368"/>
                <a:gd name="T43" fmla="*/ 85 h 360"/>
                <a:gd name="T44" fmla="*/ 344 w 368"/>
                <a:gd name="T45" fmla="*/ 68 h 360"/>
                <a:gd name="T46" fmla="*/ 380 w 368"/>
                <a:gd name="T47" fmla="*/ 68 h 360"/>
                <a:gd name="T48" fmla="*/ 388 w 368"/>
                <a:gd name="T49" fmla="*/ 68 h 360"/>
                <a:gd name="T50" fmla="*/ 406 w 368"/>
                <a:gd name="T51" fmla="*/ 94 h 360"/>
                <a:gd name="T52" fmla="*/ 397 w 368"/>
                <a:gd name="T53" fmla="*/ 111 h 360"/>
                <a:gd name="T54" fmla="*/ 362 w 368"/>
                <a:gd name="T55" fmla="*/ 102 h 360"/>
                <a:gd name="T56" fmla="*/ 344 w 368"/>
                <a:gd name="T57" fmla="*/ 94 h 360"/>
                <a:gd name="T58" fmla="*/ 335 w 368"/>
                <a:gd name="T59" fmla="*/ 128 h 360"/>
                <a:gd name="T60" fmla="*/ 327 w 368"/>
                <a:gd name="T61" fmla="*/ 153 h 360"/>
                <a:gd name="T62" fmla="*/ 318 w 368"/>
                <a:gd name="T63" fmla="*/ 170 h 360"/>
                <a:gd name="T64" fmla="*/ 291 w 368"/>
                <a:gd name="T65" fmla="*/ 170 h 360"/>
                <a:gd name="T66" fmla="*/ 291 w 368"/>
                <a:gd name="T67" fmla="*/ 204 h 360"/>
                <a:gd name="T68" fmla="*/ 256 w 368"/>
                <a:gd name="T69" fmla="*/ 204 h 360"/>
                <a:gd name="T70" fmla="*/ 247 w 368"/>
                <a:gd name="T71" fmla="*/ 221 h 360"/>
                <a:gd name="T72" fmla="*/ 247 w 368"/>
                <a:gd name="T73" fmla="*/ 238 h 360"/>
                <a:gd name="T74" fmla="*/ 238 w 368"/>
                <a:gd name="T75" fmla="*/ 255 h 360"/>
                <a:gd name="T76" fmla="*/ 229 w 368"/>
                <a:gd name="T77" fmla="*/ 281 h 360"/>
                <a:gd name="T78" fmla="*/ 221 w 368"/>
                <a:gd name="T79" fmla="*/ 315 h 360"/>
                <a:gd name="T80" fmla="*/ 212 w 368"/>
                <a:gd name="T81" fmla="*/ 323 h 360"/>
                <a:gd name="T82" fmla="*/ 221 w 368"/>
                <a:gd name="T83" fmla="*/ 332 h 360"/>
                <a:gd name="T84" fmla="*/ 203 w 368"/>
                <a:gd name="T85" fmla="*/ 340 h 360"/>
                <a:gd name="T86" fmla="*/ 185 w 368"/>
                <a:gd name="T87" fmla="*/ 349 h 360"/>
                <a:gd name="T88" fmla="*/ 168 w 368"/>
                <a:gd name="T89" fmla="*/ 357 h 360"/>
                <a:gd name="T90" fmla="*/ 159 w 368"/>
                <a:gd name="T91" fmla="*/ 366 h 360"/>
                <a:gd name="T92" fmla="*/ 132 w 368"/>
                <a:gd name="T93" fmla="*/ 366 h 360"/>
                <a:gd name="T94" fmla="*/ 124 w 368"/>
                <a:gd name="T95" fmla="*/ 366 h 360"/>
                <a:gd name="T96" fmla="*/ 97 w 368"/>
                <a:gd name="T97" fmla="*/ 374 h 360"/>
                <a:gd name="T98" fmla="*/ 71 w 368"/>
                <a:gd name="T99" fmla="*/ 357 h 360"/>
                <a:gd name="T100" fmla="*/ 62 w 368"/>
                <a:gd name="T101" fmla="*/ 349 h 3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68"/>
                <a:gd name="T154" fmla="*/ 0 h 360"/>
                <a:gd name="T155" fmla="*/ 368 w 368"/>
                <a:gd name="T156" fmla="*/ 360 h 36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68" h="360">
                  <a:moveTo>
                    <a:pt x="56" y="328"/>
                  </a:moveTo>
                  <a:lnTo>
                    <a:pt x="56" y="328"/>
                  </a:lnTo>
                  <a:lnTo>
                    <a:pt x="48" y="320"/>
                  </a:lnTo>
                  <a:lnTo>
                    <a:pt x="40" y="320"/>
                  </a:lnTo>
                  <a:lnTo>
                    <a:pt x="32" y="312"/>
                  </a:lnTo>
                  <a:lnTo>
                    <a:pt x="16" y="288"/>
                  </a:lnTo>
                  <a:lnTo>
                    <a:pt x="8" y="272"/>
                  </a:lnTo>
                  <a:lnTo>
                    <a:pt x="8" y="264"/>
                  </a:lnTo>
                  <a:lnTo>
                    <a:pt x="8" y="256"/>
                  </a:lnTo>
                  <a:lnTo>
                    <a:pt x="0" y="248"/>
                  </a:lnTo>
                  <a:lnTo>
                    <a:pt x="0" y="240"/>
                  </a:lnTo>
                  <a:lnTo>
                    <a:pt x="8" y="240"/>
                  </a:lnTo>
                  <a:lnTo>
                    <a:pt x="16" y="240"/>
                  </a:lnTo>
                  <a:lnTo>
                    <a:pt x="24" y="224"/>
                  </a:lnTo>
                  <a:lnTo>
                    <a:pt x="32" y="224"/>
                  </a:lnTo>
                  <a:lnTo>
                    <a:pt x="32" y="208"/>
                  </a:lnTo>
                  <a:lnTo>
                    <a:pt x="32" y="200"/>
                  </a:lnTo>
                  <a:lnTo>
                    <a:pt x="32" y="192"/>
                  </a:lnTo>
                  <a:lnTo>
                    <a:pt x="32" y="176"/>
                  </a:lnTo>
                  <a:lnTo>
                    <a:pt x="48" y="176"/>
                  </a:lnTo>
                  <a:lnTo>
                    <a:pt x="48" y="192"/>
                  </a:lnTo>
                  <a:lnTo>
                    <a:pt x="56" y="192"/>
                  </a:lnTo>
                  <a:lnTo>
                    <a:pt x="56" y="176"/>
                  </a:lnTo>
                  <a:lnTo>
                    <a:pt x="64" y="152"/>
                  </a:lnTo>
                  <a:lnTo>
                    <a:pt x="80" y="136"/>
                  </a:lnTo>
                  <a:lnTo>
                    <a:pt x="88" y="136"/>
                  </a:lnTo>
                  <a:lnTo>
                    <a:pt x="96" y="128"/>
                  </a:lnTo>
                  <a:lnTo>
                    <a:pt x="112" y="112"/>
                  </a:lnTo>
                  <a:lnTo>
                    <a:pt x="120" y="104"/>
                  </a:lnTo>
                  <a:lnTo>
                    <a:pt x="120" y="88"/>
                  </a:lnTo>
                  <a:lnTo>
                    <a:pt x="120" y="80"/>
                  </a:lnTo>
                  <a:lnTo>
                    <a:pt x="120" y="40"/>
                  </a:lnTo>
                  <a:lnTo>
                    <a:pt x="128" y="40"/>
                  </a:lnTo>
                  <a:lnTo>
                    <a:pt x="128" y="24"/>
                  </a:lnTo>
                  <a:lnTo>
                    <a:pt x="120" y="8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44" y="88"/>
                  </a:lnTo>
                  <a:lnTo>
                    <a:pt x="224" y="72"/>
                  </a:lnTo>
                  <a:lnTo>
                    <a:pt x="232" y="120"/>
                  </a:lnTo>
                  <a:lnTo>
                    <a:pt x="256" y="96"/>
                  </a:lnTo>
                  <a:lnTo>
                    <a:pt x="264" y="96"/>
                  </a:lnTo>
                  <a:lnTo>
                    <a:pt x="272" y="88"/>
                  </a:lnTo>
                  <a:lnTo>
                    <a:pt x="280" y="80"/>
                  </a:lnTo>
                  <a:lnTo>
                    <a:pt x="296" y="80"/>
                  </a:lnTo>
                  <a:lnTo>
                    <a:pt x="304" y="80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36" y="64"/>
                  </a:lnTo>
                  <a:lnTo>
                    <a:pt x="344" y="64"/>
                  </a:lnTo>
                  <a:lnTo>
                    <a:pt x="352" y="64"/>
                  </a:lnTo>
                  <a:lnTo>
                    <a:pt x="352" y="72"/>
                  </a:lnTo>
                  <a:lnTo>
                    <a:pt x="368" y="88"/>
                  </a:lnTo>
                  <a:lnTo>
                    <a:pt x="368" y="96"/>
                  </a:lnTo>
                  <a:lnTo>
                    <a:pt x="360" y="96"/>
                  </a:lnTo>
                  <a:lnTo>
                    <a:pt x="360" y="104"/>
                  </a:lnTo>
                  <a:lnTo>
                    <a:pt x="352" y="104"/>
                  </a:lnTo>
                  <a:lnTo>
                    <a:pt x="328" y="96"/>
                  </a:lnTo>
                  <a:lnTo>
                    <a:pt x="320" y="96"/>
                  </a:lnTo>
                  <a:lnTo>
                    <a:pt x="312" y="88"/>
                  </a:lnTo>
                  <a:lnTo>
                    <a:pt x="312" y="112"/>
                  </a:lnTo>
                  <a:lnTo>
                    <a:pt x="304" y="120"/>
                  </a:lnTo>
                  <a:lnTo>
                    <a:pt x="304" y="128"/>
                  </a:lnTo>
                  <a:lnTo>
                    <a:pt x="296" y="144"/>
                  </a:lnTo>
                  <a:lnTo>
                    <a:pt x="288" y="144"/>
                  </a:lnTo>
                  <a:lnTo>
                    <a:pt x="288" y="152"/>
                  </a:lnTo>
                  <a:lnTo>
                    <a:pt x="288" y="160"/>
                  </a:lnTo>
                  <a:lnTo>
                    <a:pt x="280" y="160"/>
                  </a:lnTo>
                  <a:lnTo>
                    <a:pt x="272" y="160"/>
                  </a:lnTo>
                  <a:lnTo>
                    <a:pt x="264" y="160"/>
                  </a:lnTo>
                  <a:lnTo>
                    <a:pt x="264" y="176"/>
                  </a:lnTo>
                  <a:lnTo>
                    <a:pt x="264" y="184"/>
                  </a:lnTo>
                  <a:lnTo>
                    <a:pt x="264" y="192"/>
                  </a:lnTo>
                  <a:lnTo>
                    <a:pt x="264" y="200"/>
                  </a:lnTo>
                  <a:lnTo>
                    <a:pt x="248" y="200"/>
                  </a:lnTo>
                  <a:lnTo>
                    <a:pt x="232" y="192"/>
                  </a:lnTo>
                  <a:lnTo>
                    <a:pt x="224" y="192"/>
                  </a:lnTo>
                  <a:lnTo>
                    <a:pt x="224" y="200"/>
                  </a:lnTo>
                  <a:lnTo>
                    <a:pt x="224" y="208"/>
                  </a:lnTo>
                  <a:lnTo>
                    <a:pt x="224" y="216"/>
                  </a:lnTo>
                  <a:lnTo>
                    <a:pt x="224" y="224"/>
                  </a:lnTo>
                  <a:lnTo>
                    <a:pt x="216" y="232"/>
                  </a:lnTo>
                  <a:lnTo>
                    <a:pt x="216" y="240"/>
                  </a:lnTo>
                  <a:lnTo>
                    <a:pt x="216" y="256"/>
                  </a:lnTo>
                  <a:lnTo>
                    <a:pt x="208" y="264"/>
                  </a:lnTo>
                  <a:lnTo>
                    <a:pt x="200" y="280"/>
                  </a:lnTo>
                  <a:lnTo>
                    <a:pt x="200" y="288"/>
                  </a:lnTo>
                  <a:lnTo>
                    <a:pt x="200" y="296"/>
                  </a:lnTo>
                  <a:lnTo>
                    <a:pt x="192" y="304"/>
                  </a:lnTo>
                  <a:lnTo>
                    <a:pt x="200" y="312"/>
                  </a:lnTo>
                  <a:lnTo>
                    <a:pt x="184" y="320"/>
                  </a:lnTo>
                  <a:lnTo>
                    <a:pt x="168" y="320"/>
                  </a:lnTo>
                  <a:lnTo>
                    <a:pt x="168" y="328"/>
                  </a:lnTo>
                  <a:lnTo>
                    <a:pt x="160" y="328"/>
                  </a:lnTo>
                  <a:lnTo>
                    <a:pt x="152" y="328"/>
                  </a:lnTo>
                  <a:lnTo>
                    <a:pt x="152" y="336"/>
                  </a:lnTo>
                  <a:lnTo>
                    <a:pt x="144" y="344"/>
                  </a:lnTo>
                  <a:lnTo>
                    <a:pt x="136" y="344"/>
                  </a:lnTo>
                  <a:lnTo>
                    <a:pt x="128" y="344"/>
                  </a:lnTo>
                  <a:lnTo>
                    <a:pt x="120" y="344"/>
                  </a:lnTo>
                  <a:lnTo>
                    <a:pt x="112" y="344"/>
                  </a:lnTo>
                  <a:lnTo>
                    <a:pt x="104" y="360"/>
                  </a:lnTo>
                  <a:lnTo>
                    <a:pt x="96" y="360"/>
                  </a:lnTo>
                  <a:lnTo>
                    <a:pt x="88" y="352"/>
                  </a:lnTo>
                  <a:lnTo>
                    <a:pt x="72" y="352"/>
                  </a:lnTo>
                  <a:lnTo>
                    <a:pt x="64" y="336"/>
                  </a:lnTo>
                  <a:lnTo>
                    <a:pt x="64" y="328"/>
                  </a:lnTo>
                  <a:lnTo>
                    <a:pt x="56" y="328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9" name="Freeform 70"/>
            <p:cNvSpPr>
              <a:spLocks/>
            </p:cNvSpPr>
            <p:nvPr/>
          </p:nvSpPr>
          <p:spPr bwMode="auto">
            <a:xfrm>
              <a:off x="4564" y="1282"/>
              <a:ext cx="151" cy="290"/>
            </a:xfrm>
            <a:custGeom>
              <a:avLst/>
              <a:gdLst>
                <a:gd name="T0" fmla="*/ 115 w 136"/>
                <a:gd name="T1" fmla="*/ 256 h 272"/>
                <a:gd name="T2" fmla="*/ 142 w 136"/>
                <a:gd name="T3" fmla="*/ 247 h 272"/>
                <a:gd name="T4" fmla="*/ 142 w 136"/>
                <a:gd name="T5" fmla="*/ 239 h 272"/>
                <a:gd name="T6" fmla="*/ 151 w 136"/>
                <a:gd name="T7" fmla="*/ 230 h 272"/>
                <a:gd name="T8" fmla="*/ 151 w 136"/>
                <a:gd name="T9" fmla="*/ 222 h 272"/>
                <a:gd name="T10" fmla="*/ 142 w 136"/>
                <a:gd name="T11" fmla="*/ 213 h 272"/>
                <a:gd name="T12" fmla="*/ 142 w 136"/>
                <a:gd name="T13" fmla="*/ 205 h 272"/>
                <a:gd name="T14" fmla="*/ 124 w 136"/>
                <a:gd name="T15" fmla="*/ 196 h 272"/>
                <a:gd name="T16" fmla="*/ 62 w 136"/>
                <a:gd name="T17" fmla="*/ 0 h 272"/>
                <a:gd name="T18" fmla="*/ 53 w 136"/>
                <a:gd name="T19" fmla="*/ 0 h 272"/>
                <a:gd name="T20" fmla="*/ 36 w 136"/>
                <a:gd name="T21" fmla="*/ 9 h 272"/>
                <a:gd name="T22" fmla="*/ 36 w 136"/>
                <a:gd name="T23" fmla="*/ 9 h 272"/>
                <a:gd name="T24" fmla="*/ 36 w 136"/>
                <a:gd name="T25" fmla="*/ 17 h 272"/>
                <a:gd name="T26" fmla="*/ 36 w 136"/>
                <a:gd name="T27" fmla="*/ 17 h 272"/>
                <a:gd name="T28" fmla="*/ 36 w 136"/>
                <a:gd name="T29" fmla="*/ 26 h 272"/>
                <a:gd name="T30" fmla="*/ 27 w 136"/>
                <a:gd name="T31" fmla="*/ 34 h 272"/>
                <a:gd name="T32" fmla="*/ 36 w 136"/>
                <a:gd name="T33" fmla="*/ 43 h 272"/>
                <a:gd name="T34" fmla="*/ 36 w 136"/>
                <a:gd name="T35" fmla="*/ 51 h 272"/>
                <a:gd name="T36" fmla="*/ 27 w 136"/>
                <a:gd name="T37" fmla="*/ 60 h 272"/>
                <a:gd name="T38" fmla="*/ 36 w 136"/>
                <a:gd name="T39" fmla="*/ 94 h 272"/>
                <a:gd name="T40" fmla="*/ 18 w 136"/>
                <a:gd name="T41" fmla="*/ 111 h 272"/>
                <a:gd name="T42" fmla="*/ 18 w 136"/>
                <a:gd name="T43" fmla="*/ 111 h 272"/>
                <a:gd name="T44" fmla="*/ 9 w 136"/>
                <a:gd name="T45" fmla="*/ 119 h 272"/>
                <a:gd name="T46" fmla="*/ 18 w 136"/>
                <a:gd name="T47" fmla="*/ 128 h 272"/>
                <a:gd name="T48" fmla="*/ 18 w 136"/>
                <a:gd name="T49" fmla="*/ 171 h 272"/>
                <a:gd name="T50" fmla="*/ 9 w 136"/>
                <a:gd name="T51" fmla="*/ 188 h 272"/>
                <a:gd name="T52" fmla="*/ 0 w 136"/>
                <a:gd name="T53" fmla="*/ 205 h 272"/>
                <a:gd name="T54" fmla="*/ 9 w 136"/>
                <a:gd name="T55" fmla="*/ 230 h 272"/>
                <a:gd name="T56" fmla="*/ 18 w 136"/>
                <a:gd name="T57" fmla="*/ 256 h 272"/>
                <a:gd name="T58" fmla="*/ 9 w 136"/>
                <a:gd name="T59" fmla="*/ 273 h 272"/>
                <a:gd name="T60" fmla="*/ 18 w 136"/>
                <a:gd name="T61" fmla="*/ 290 h 272"/>
                <a:gd name="T62" fmla="*/ 107 w 136"/>
                <a:gd name="T63" fmla="*/ 273 h 272"/>
                <a:gd name="T64" fmla="*/ 115 w 136"/>
                <a:gd name="T65" fmla="*/ 264 h 2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6"/>
                <a:gd name="T100" fmla="*/ 0 h 272"/>
                <a:gd name="T101" fmla="*/ 136 w 136"/>
                <a:gd name="T102" fmla="*/ 272 h 2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6" h="272">
                  <a:moveTo>
                    <a:pt x="104" y="248"/>
                  </a:moveTo>
                  <a:lnTo>
                    <a:pt x="104" y="240"/>
                  </a:lnTo>
                  <a:lnTo>
                    <a:pt x="112" y="232"/>
                  </a:lnTo>
                  <a:lnTo>
                    <a:pt x="128" y="232"/>
                  </a:lnTo>
                  <a:lnTo>
                    <a:pt x="128" y="224"/>
                  </a:lnTo>
                  <a:lnTo>
                    <a:pt x="136" y="216"/>
                  </a:lnTo>
                  <a:lnTo>
                    <a:pt x="136" y="208"/>
                  </a:lnTo>
                  <a:lnTo>
                    <a:pt x="128" y="208"/>
                  </a:lnTo>
                  <a:lnTo>
                    <a:pt x="128" y="200"/>
                  </a:lnTo>
                  <a:lnTo>
                    <a:pt x="128" y="192"/>
                  </a:lnTo>
                  <a:lnTo>
                    <a:pt x="120" y="184"/>
                  </a:lnTo>
                  <a:lnTo>
                    <a:pt x="112" y="184"/>
                  </a:lnTo>
                  <a:lnTo>
                    <a:pt x="104" y="176"/>
                  </a:lnTo>
                  <a:lnTo>
                    <a:pt x="56" y="0"/>
                  </a:lnTo>
                  <a:lnTo>
                    <a:pt x="48" y="0"/>
                  </a:lnTo>
                  <a:lnTo>
                    <a:pt x="32" y="0"/>
                  </a:lnTo>
                  <a:lnTo>
                    <a:pt x="32" y="8"/>
                  </a:lnTo>
                  <a:lnTo>
                    <a:pt x="32" y="16"/>
                  </a:lnTo>
                  <a:lnTo>
                    <a:pt x="32" y="24"/>
                  </a:lnTo>
                  <a:lnTo>
                    <a:pt x="24" y="24"/>
                  </a:lnTo>
                  <a:lnTo>
                    <a:pt x="24" y="32"/>
                  </a:lnTo>
                  <a:lnTo>
                    <a:pt x="32" y="32"/>
                  </a:lnTo>
                  <a:lnTo>
                    <a:pt x="32" y="40"/>
                  </a:lnTo>
                  <a:lnTo>
                    <a:pt x="32" y="48"/>
                  </a:lnTo>
                  <a:lnTo>
                    <a:pt x="24" y="56"/>
                  </a:lnTo>
                  <a:lnTo>
                    <a:pt x="32" y="64"/>
                  </a:lnTo>
                  <a:lnTo>
                    <a:pt x="32" y="88"/>
                  </a:lnTo>
                  <a:lnTo>
                    <a:pt x="32" y="96"/>
                  </a:lnTo>
                  <a:lnTo>
                    <a:pt x="16" y="104"/>
                  </a:lnTo>
                  <a:lnTo>
                    <a:pt x="8" y="112"/>
                  </a:lnTo>
                  <a:lnTo>
                    <a:pt x="16" y="120"/>
                  </a:lnTo>
                  <a:lnTo>
                    <a:pt x="16" y="136"/>
                  </a:lnTo>
                  <a:lnTo>
                    <a:pt x="16" y="160"/>
                  </a:lnTo>
                  <a:lnTo>
                    <a:pt x="8" y="168"/>
                  </a:lnTo>
                  <a:lnTo>
                    <a:pt x="8" y="176"/>
                  </a:lnTo>
                  <a:lnTo>
                    <a:pt x="8" y="184"/>
                  </a:lnTo>
                  <a:lnTo>
                    <a:pt x="0" y="192"/>
                  </a:lnTo>
                  <a:lnTo>
                    <a:pt x="0" y="208"/>
                  </a:lnTo>
                  <a:lnTo>
                    <a:pt x="8" y="216"/>
                  </a:lnTo>
                  <a:lnTo>
                    <a:pt x="8" y="224"/>
                  </a:lnTo>
                  <a:lnTo>
                    <a:pt x="16" y="240"/>
                  </a:lnTo>
                  <a:lnTo>
                    <a:pt x="16" y="248"/>
                  </a:lnTo>
                  <a:lnTo>
                    <a:pt x="8" y="256"/>
                  </a:lnTo>
                  <a:lnTo>
                    <a:pt x="8" y="272"/>
                  </a:lnTo>
                  <a:lnTo>
                    <a:pt x="16" y="272"/>
                  </a:lnTo>
                  <a:lnTo>
                    <a:pt x="96" y="256"/>
                  </a:lnTo>
                  <a:lnTo>
                    <a:pt x="104" y="248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0" name="Freeform 71"/>
            <p:cNvSpPr>
              <a:spLocks/>
            </p:cNvSpPr>
            <p:nvPr/>
          </p:nvSpPr>
          <p:spPr bwMode="auto">
            <a:xfrm>
              <a:off x="4617" y="1000"/>
              <a:ext cx="327" cy="504"/>
            </a:xfrm>
            <a:custGeom>
              <a:avLst/>
              <a:gdLst>
                <a:gd name="T0" fmla="*/ 88 w 296"/>
                <a:gd name="T1" fmla="*/ 487 h 472"/>
                <a:gd name="T2" fmla="*/ 62 w 296"/>
                <a:gd name="T3" fmla="*/ 470 h 472"/>
                <a:gd name="T4" fmla="*/ 0 w 296"/>
                <a:gd name="T5" fmla="*/ 282 h 472"/>
                <a:gd name="T6" fmla="*/ 18 w 296"/>
                <a:gd name="T7" fmla="*/ 273 h 472"/>
                <a:gd name="T8" fmla="*/ 18 w 296"/>
                <a:gd name="T9" fmla="*/ 273 h 472"/>
                <a:gd name="T10" fmla="*/ 27 w 296"/>
                <a:gd name="T11" fmla="*/ 256 h 472"/>
                <a:gd name="T12" fmla="*/ 27 w 296"/>
                <a:gd name="T13" fmla="*/ 256 h 472"/>
                <a:gd name="T14" fmla="*/ 27 w 296"/>
                <a:gd name="T15" fmla="*/ 231 h 472"/>
                <a:gd name="T16" fmla="*/ 35 w 296"/>
                <a:gd name="T17" fmla="*/ 214 h 472"/>
                <a:gd name="T18" fmla="*/ 44 w 296"/>
                <a:gd name="T19" fmla="*/ 196 h 472"/>
                <a:gd name="T20" fmla="*/ 35 w 296"/>
                <a:gd name="T21" fmla="*/ 145 h 472"/>
                <a:gd name="T22" fmla="*/ 44 w 296"/>
                <a:gd name="T23" fmla="*/ 128 h 472"/>
                <a:gd name="T24" fmla="*/ 53 w 296"/>
                <a:gd name="T25" fmla="*/ 85 h 472"/>
                <a:gd name="T26" fmla="*/ 80 w 296"/>
                <a:gd name="T27" fmla="*/ 9 h 472"/>
                <a:gd name="T28" fmla="*/ 106 w 296"/>
                <a:gd name="T29" fmla="*/ 34 h 472"/>
                <a:gd name="T30" fmla="*/ 133 w 296"/>
                <a:gd name="T31" fmla="*/ 9 h 472"/>
                <a:gd name="T32" fmla="*/ 141 w 296"/>
                <a:gd name="T33" fmla="*/ 0 h 472"/>
                <a:gd name="T34" fmla="*/ 186 w 296"/>
                <a:gd name="T35" fmla="*/ 17 h 472"/>
                <a:gd name="T36" fmla="*/ 230 w 296"/>
                <a:gd name="T37" fmla="*/ 145 h 472"/>
                <a:gd name="T38" fmla="*/ 247 w 296"/>
                <a:gd name="T39" fmla="*/ 171 h 472"/>
                <a:gd name="T40" fmla="*/ 265 w 296"/>
                <a:gd name="T41" fmla="*/ 171 h 472"/>
                <a:gd name="T42" fmla="*/ 274 w 296"/>
                <a:gd name="T43" fmla="*/ 196 h 472"/>
                <a:gd name="T44" fmla="*/ 292 w 296"/>
                <a:gd name="T45" fmla="*/ 214 h 472"/>
                <a:gd name="T46" fmla="*/ 309 w 296"/>
                <a:gd name="T47" fmla="*/ 222 h 472"/>
                <a:gd name="T48" fmla="*/ 309 w 296"/>
                <a:gd name="T49" fmla="*/ 231 h 472"/>
                <a:gd name="T50" fmla="*/ 318 w 296"/>
                <a:gd name="T51" fmla="*/ 239 h 472"/>
                <a:gd name="T52" fmla="*/ 327 w 296"/>
                <a:gd name="T53" fmla="*/ 239 h 472"/>
                <a:gd name="T54" fmla="*/ 309 w 296"/>
                <a:gd name="T55" fmla="*/ 265 h 472"/>
                <a:gd name="T56" fmla="*/ 300 w 296"/>
                <a:gd name="T57" fmla="*/ 256 h 472"/>
                <a:gd name="T58" fmla="*/ 300 w 296"/>
                <a:gd name="T59" fmla="*/ 265 h 472"/>
                <a:gd name="T60" fmla="*/ 292 w 296"/>
                <a:gd name="T61" fmla="*/ 265 h 472"/>
                <a:gd name="T62" fmla="*/ 292 w 296"/>
                <a:gd name="T63" fmla="*/ 273 h 472"/>
                <a:gd name="T64" fmla="*/ 274 w 296"/>
                <a:gd name="T65" fmla="*/ 282 h 472"/>
                <a:gd name="T66" fmla="*/ 274 w 296"/>
                <a:gd name="T67" fmla="*/ 282 h 472"/>
                <a:gd name="T68" fmla="*/ 274 w 296"/>
                <a:gd name="T69" fmla="*/ 299 h 472"/>
                <a:gd name="T70" fmla="*/ 256 w 296"/>
                <a:gd name="T71" fmla="*/ 316 h 472"/>
                <a:gd name="T72" fmla="*/ 256 w 296"/>
                <a:gd name="T73" fmla="*/ 299 h 472"/>
                <a:gd name="T74" fmla="*/ 239 w 296"/>
                <a:gd name="T75" fmla="*/ 290 h 472"/>
                <a:gd name="T76" fmla="*/ 239 w 296"/>
                <a:gd name="T77" fmla="*/ 299 h 472"/>
                <a:gd name="T78" fmla="*/ 221 w 296"/>
                <a:gd name="T79" fmla="*/ 316 h 472"/>
                <a:gd name="T80" fmla="*/ 221 w 296"/>
                <a:gd name="T81" fmla="*/ 325 h 472"/>
                <a:gd name="T82" fmla="*/ 212 w 296"/>
                <a:gd name="T83" fmla="*/ 316 h 472"/>
                <a:gd name="T84" fmla="*/ 203 w 296"/>
                <a:gd name="T85" fmla="*/ 316 h 472"/>
                <a:gd name="T86" fmla="*/ 194 w 296"/>
                <a:gd name="T87" fmla="*/ 308 h 472"/>
                <a:gd name="T88" fmla="*/ 194 w 296"/>
                <a:gd name="T89" fmla="*/ 359 h 472"/>
                <a:gd name="T90" fmla="*/ 186 w 296"/>
                <a:gd name="T91" fmla="*/ 384 h 472"/>
                <a:gd name="T92" fmla="*/ 177 w 296"/>
                <a:gd name="T93" fmla="*/ 376 h 472"/>
                <a:gd name="T94" fmla="*/ 168 w 296"/>
                <a:gd name="T95" fmla="*/ 393 h 472"/>
                <a:gd name="T96" fmla="*/ 159 w 296"/>
                <a:gd name="T97" fmla="*/ 393 h 472"/>
                <a:gd name="T98" fmla="*/ 150 w 296"/>
                <a:gd name="T99" fmla="*/ 393 h 472"/>
                <a:gd name="T100" fmla="*/ 141 w 296"/>
                <a:gd name="T101" fmla="*/ 384 h 472"/>
                <a:gd name="T102" fmla="*/ 141 w 296"/>
                <a:gd name="T103" fmla="*/ 419 h 472"/>
                <a:gd name="T104" fmla="*/ 141 w 296"/>
                <a:gd name="T105" fmla="*/ 401 h 472"/>
                <a:gd name="T106" fmla="*/ 133 w 296"/>
                <a:gd name="T107" fmla="*/ 401 h 472"/>
                <a:gd name="T108" fmla="*/ 115 w 296"/>
                <a:gd name="T109" fmla="*/ 419 h 472"/>
                <a:gd name="T110" fmla="*/ 115 w 296"/>
                <a:gd name="T111" fmla="*/ 436 h 472"/>
                <a:gd name="T112" fmla="*/ 115 w 296"/>
                <a:gd name="T113" fmla="*/ 444 h 472"/>
                <a:gd name="T114" fmla="*/ 115 w 296"/>
                <a:gd name="T115" fmla="*/ 461 h 472"/>
                <a:gd name="T116" fmla="*/ 97 w 296"/>
                <a:gd name="T117" fmla="*/ 470 h 472"/>
                <a:gd name="T118" fmla="*/ 88 w 296"/>
                <a:gd name="T119" fmla="*/ 504 h 47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96"/>
                <a:gd name="T181" fmla="*/ 0 h 472"/>
                <a:gd name="T182" fmla="*/ 296 w 296"/>
                <a:gd name="T183" fmla="*/ 472 h 47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96" h="472">
                  <a:moveTo>
                    <a:pt x="80" y="464"/>
                  </a:moveTo>
                  <a:lnTo>
                    <a:pt x="80" y="464"/>
                  </a:lnTo>
                  <a:lnTo>
                    <a:pt x="80" y="456"/>
                  </a:lnTo>
                  <a:lnTo>
                    <a:pt x="72" y="448"/>
                  </a:lnTo>
                  <a:lnTo>
                    <a:pt x="64" y="448"/>
                  </a:lnTo>
                  <a:lnTo>
                    <a:pt x="56" y="440"/>
                  </a:lnTo>
                  <a:lnTo>
                    <a:pt x="8" y="264"/>
                  </a:lnTo>
                  <a:lnTo>
                    <a:pt x="0" y="264"/>
                  </a:lnTo>
                  <a:lnTo>
                    <a:pt x="0" y="248"/>
                  </a:lnTo>
                  <a:lnTo>
                    <a:pt x="8" y="248"/>
                  </a:lnTo>
                  <a:lnTo>
                    <a:pt x="16" y="256"/>
                  </a:lnTo>
                  <a:lnTo>
                    <a:pt x="16" y="240"/>
                  </a:lnTo>
                  <a:lnTo>
                    <a:pt x="24" y="240"/>
                  </a:lnTo>
                  <a:lnTo>
                    <a:pt x="24" y="232"/>
                  </a:lnTo>
                  <a:lnTo>
                    <a:pt x="24" y="216"/>
                  </a:lnTo>
                  <a:lnTo>
                    <a:pt x="40" y="200"/>
                  </a:lnTo>
                  <a:lnTo>
                    <a:pt x="32" y="200"/>
                  </a:lnTo>
                  <a:lnTo>
                    <a:pt x="32" y="192"/>
                  </a:lnTo>
                  <a:lnTo>
                    <a:pt x="40" y="184"/>
                  </a:lnTo>
                  <a:lnTo>
                    <a:pt x="40" y="176"/>
                  </a:lnTo>
                  <a:lnTo>
                    <a:pt x="32" y="160"/>
                  </a:lnTo>
                  <a:lnTo>
                    <a:pt x="32" y="136"/>
                  </a:lnTo>
                  <a:lnTo>
                    <a:pt x="40" y="136"/>
                  </a:lnTo>
                  <a:lnTo>
                    <a:pt x="40" y="120"/>
                  </a:lnTo>
                  <a:lnTo>
                    <a:pt x="40" y="88"/>
                  </a:lnTo>
                  <a:lnTo>
                    <a:pt x="48" y="80"/>
                  </a:lnTo>
                  <a:lnTo>
                    <a:pt x="64" y="16"/>
                  </a:lnTo>
                  <a:lnTo>
                    <a:pt x="72" y="8"/>
                  </a:lnTo>
                  <a:lnTo>
                    <a:pt x="80" y="8"/>
                  </a:lnTo>
                  <a:lnTo>
                    <a:pt x="88" y="32"/>
                  </a:lnTo>
                  <a:lnTo>
                    <a:pt x="96" y="32"/>
                  </a:lnTo>
                  <a:lnTo>
                    <a:pt x="104" y="24"/>
                  </a:lnTo>
                  <a:lnTo>
                    <a:pt x="120" y="8"/>
                  </a:lnTo>
                  <a:lnTo>
                    <a:pt x="128" y="8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8"/>
                  </a:lnTo>
                  <a:lnTo>
                    <a:pt x="168" y="16"/>
                  </a:lnTo>
                  <a:lnTo>
                    <a:pt x="176" y="24"/>
                  </a:lnTo>
                  <a:lnTo>
                    <a:pt x="208" y="136"/>
                  </a:lnTo>
                  <a:lnTo>
                    <a:pt x="208" y="144"/>
                  </a:lnTo>
                  <a:lnTo>
                    <a:pt x="224" y="160"/>
                  </a:lnTo>
                  <a:lnTo>
                    <a:pt x="240" y="160"/>
                  </a:lnTo>
                  <a:lnTo>
                    <a:pt x="240" y="176"/>
                  </a:lnTo>
                  <a:lnTo>
                    <a:pt x="248" y="184"/>
                  </a:lnTo>
                  <a:lnTo>
                    <a:pt x="256" y="200"/>
                  </a:lnTo>
                  <a:lnTo>
                    <a:pt x="264" y="200"/>
                  </a:lnTo>
                  <a:lnTo>
                    <a:pt x="264" y="192"/>
                  </a:lnTo>
                  <a:lnTo>
                    <a:pt x="280" y="208"/>
                  </a:lnTo>
                  <a:lnTo>
                    <a:pt x="288" y="208"/>
                  </a:lnTo>
                  <a:lnTo>
                    <a:pt x="280" y="216"/>
                  </a:lnTo>
                  <a:lnTo>
                    <a:pt x="288" y="224"/>
                  </a:lnTo>
                  <a:lnTo>
                    <a:pt x="296" y="216"/>
                  </a:lnTo>
                  <a:lnTo>
                    <a:pt x="296" y="224"/>
                  </a:lnTo>
                  <a:lnTo>
                    <a:pt x="288" y="240"/>
                  </a:lnTo>
                  <a:lnTo>
                    <a:pt x="280" y="248"/>
                  </a:lnTo>
                  <a:lnTo>
                    <a:pt x="272" y="240"/>
                  </a:lnTo>
                  <a:lnTo>
                    <a:pt x="272" y="248"/>
                  </a:lnTo>
                  <a:lnTo>
                    <a:pt x="272" y="256"/>
                  </a:lnTo>
                  <a:lnTo>
                    <a:pt x="264" y="248"/>
                  </a:lnTo>
                  <a:lnTo>
                    <a:pt x="264" y="256"/>
                  </a:lnTo>
                  <a:lnTo>
                    <a:pt x="264" y="264"/>
                  </a:lnTo>
                  <a:lnTo>
                    <a:pt x="248" y="264"/>
                  </a:lnTo>
                  <a:lnTo>
                    <a:pt x="248" y="272"/>
                  </a:lnTo>
                  <a:lnTo>
                    <a:pt x="248" y="280"/>
                  </a:lnTo>
                  <a:lnTo>
                    <a:pt x="240" y="288"/>
                  </a:lnTo>
                  <a:lnTo>
                    <a:pt x="232" y="296"/>
                  </a:lnTo>
                  <a:lnTo>
                    <a:pt x="232" y="288"/>
                  </a:lnTo>
                  <a:lnTo>
                    <a:pt x="232" y="280"/>
                  </a:lnTo>
                  <a:lnTo>
                    <a:pt x="224" y="272"/>
                  </a:lnTo>
                  <a:lnTo>
                    <a:pt x="216" y="272"/>
                  </a:lnTo>
                  <a:lnTo>
                    <a:pt x="216" y="280"/>
                  </a:lnTo>
                  <a:lnTo>
                    <a:pt x="216" y="288"/>
                  </a:lnTo>
                  <a:lnTo>
                    <a:pt x="208" y="288"/>
                  </a:lnTo>
                  <a:lnTo>
                    <a:pt x="200" y="296"/>
                  </a:lnTo>
                  <a:lnTo>
                    <a:pt x="200" y="304"/>
                  </a:lnTo>
                  <a:lnTo>
                    <a:pt x="184" y="304"/>
                  </a:lnTo>
                  <a:lnTo>
                    <a:pt x="192" y="296"/>
                  </a:lnTo>
                  <a:lnTo>
                    <a:pt x="184" y="296"/>
                  </a:lnTo>
                  <a:lnTo>
                    <a:pt x="176" y="288"/>
                  </a:lnTo>
                  <a:lnTo>
                    <a:pt x="176" y="296"/>
                  </a:lnTo>
                  <a:lnTo>
                    <a:pt x="176" y="312"/>
                  </a:lnTo>
                  <a:lnTo>
                    <a:pt x="176" y="336"/>
                  </a:lnTo>
                  <a:lnTo>
                    <a:pt x="168" y="344"/>
                  </a:lnTo>
                  <a:lnTo>
                    <a:pt x="168" y="360"/>
                  </a:lnTo>
                  <a:lnTo>
                    <a:pt x="160" y="352"/>
                  </a:lnTo>
                  <a:lnTo>
                    <a:pt x="152" y="352"/>
                  </a:lnTo>
                  <a:lnTo>
                    <a:pt x="152" y="368"/>
                  </a:lnTo>
                  <a:lnTo>
                    <a:pt x="144" y="368"/>
                  </a:lnTo>
                  <a:lnTo>
                    <a:pt x="136" y="368"/>
                  </a:lnTo>
                  <a:lnTo>
                    <a:pt x="128" y="360"/>
                  </a:lnTo>
                  <a:lnTo>
                    <a:pt x="128" y="368"/>
                  </a:lnTo>
                  <a:lnTo>
                    <a:pt x="128" y="384"/>
                  </a:lnTo>
                  <a:lnTo>
                    <a:pt x="128" y="392"/>
                  </a:lnTo>
                  <a:lnTo>
                    <a:pt x="128" y="384"/>
                  </a:lnTo>
                  <a:lnTo>
                    <a:pt x="128" y="376"/>
                  </a:lnTo>
                  <a:lnTo>
                    <a:pt x="120" y="376"/>
                  </a:lnTo>
                  <a:lnTo>
                    <a:pt x="112" y="384"/>
                  </a:lnTo>
                  <a:lnTo>
                    <a:pt x="104" y="392"/>
                  </a:lnTo>
                  <a:lnTo>
                    <a:pt x="104" y="408"/>
                  </a:lnTo>
                  <a:lnTo>
                    <a:pt x="104" y="416"/>
                  </a:lnTo>
                  <a:lnTo>
                    <a:pt x="96" y="416"/>
                  </a:lnTo>
                  <a:lnTo>
                    <a:pt x="96" y="424"/>
                  </a:lnTo>
                  <a:lnTo>
                    <a:pt x="104" y="432"/>
                  </a:lnTo>
                  <a:lnTo>
                    <a:pt x="88" y="440"/>
                  </a:lnTo>
                  <a:lnTo>
                    <a:pt x="88" y="464"/>
                  </a:lnTo>
                  <a:lnTo>
                    <a:pt x="80" y="472"/>
                  </a:lnTo>
                  <a:lnTo>
                    <a:pt x="80" y="464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1" name="Freeform 72"/>
            <p:cNvSpPr>
              <a:spLocks/>
            </p:cNvSpPr>
            <p:nvPr/>
          </p:nvSpPr>
          <p:spPr bwMode="auto">
            <a:xfrm>
              <a:off x="4521" y="1529"/>
              <a:ext cx="291" cy="145"/>
            </a:xfrm>
            <a:custGeom>
              <a:avLst/>
              <a:gdLst>
                <a:gd name="T0" fmla="*/ 0 w 264"/>
                <a:gd name="T1" fmla="*/ 136 h 136"/>
                <a:gd name="T2" fmla="*/ 0 w 264"/>
                <a:gd name="T3" fmla="*/ 60 h 136"/>
                <a:gd name="T4" fmla="*/ 150 w 264"/>
                <a:gd name="T5" fmla="*/ 26 h 136"/>
                <a:gd name="T6" fmla="*/ 159 w 264"/>
                <a:gd name="T7" fmla="*/ 17 h 136"/>
                <a:gd name="T8" fmla="*/ 168 w 264"/>
                <a:gd name="T9" fmla="*/ 0 h 136"/>
                <a:gd name="T10" fmla="*/ 185 w 264"/>
                <a:gd name="T11" fmla="*/ 0 h 136"/>
                <a:gd name="T12" fmla="*/ 185 w 264"/>
                <a:gd name="T13" fmla="*/ 9 h 136"/>
                <a:gd name="T14" fmla="*/ 203 w 264"/>
                <a:gd name="T15" fmla="*/ 17 h 136"/>
                <a:gd name="T16" fmla="*/ 203 w 264"/>
                <a:gd name="T17" fmla="*/ 26 h 136"/>
                <a:gd name="T18" fmla="*/ 194 w 264"/>
                <a:gd name="T19" fmla="*/ 34 h 136"/>
                <a:gd name="T20" fmla="*/ 194 w 264"/>
                <a:gd name="T21" fmla="*/ 34 h 136"/>
                <a:gd name="T22" fmla="*/ 194 w 264"/>
                <a:gd name="T23" fmla="*/ 43 h 136"/>
                <a:gd name="T24" fmla="*/ 185 w 264"/>
                <a:gd name="T25" fmla="*/ 60 h 136"/>
                <a:gd name="T26" fmla="*/ 203 w 264"/>
                <a:gd name="T27" fmla="*/ 60 h 136"/>
                <a:gd name="T28" fmla="*/ 220 w 264"/>
                <a:gd name="T29" fmla="*/ 68 h 136"/>
                <a:gd name="T30" fmla="*/ 229 w 264"/>
                <a:gd name="T31" fmla="*/ 68 h 136"/>
                <a:gd name="T32" fmla="*/ 229 w 264"/>
                <a:gd name="T33" fmla="*/ 77 h 136"/>
                <a:gd name="T34" fmla="*/ 238 w 264"/>
                <a:gd name="T35" fmla="*/ 85 h 136"/>
                <a:gd name="T36" fmla="*/ 238 w 264"/>
                <a:gd name="T37" fmla="*/ 94 h 136"/>
                <a:gd name="T38" fmla="*/ 247 w 264"/>
                <a:gd name="T39" fmla="*/ 102 h 136"/>
                <a:gd name="T40" fmla="*/ 282 w 264"/>
                <a:gd name="T41" fmla="*/ 94 h 136"/>
                <a:gd name="T42" fmla="*/ 273 w 264"/>
                <a:gd name="T43" fmla="*/ 77 h 136"/>
                <a:gd name="T44" fmla="*/ 265 w 264"/>
                <a:gd name="T45" fmla="*/ 68 h 136"/>
                <a:gd name="T46" fmla="*/ 256 w 264"/>
                <a:gd name="T47" fmla="*/ 68 h 136"/>
                <a:gd name="T48" fmla="*/ 265 w 264"/>
                <a:gd name="T49" fmla="*/ 60 h 136"/>
                <a:gd name="T50" fmla="*/ 291 w 264"/>
                <a:gd name="T51" fmla="*/ 77 h 136"/>
                <a:gd name="T52" fmla="*/ 291 w 264"/>
                <a:gd name="T53" fmla="*/ 102 h 136"/>
                <a:gd name="T54" fmla="*/ 282 w 264"/>
                <a:gd name="T55" fmla="*/ 102 h 136"/>
                <a:gd name="T56" fmla="*/ 265 w 264"/>
                <a:gd name="T57" fmla="*/ 111 h 136"/>
                <a:gd name="T58" fmla="*/ 256 w 264"/>
                <a:gd name="T59" fmla="*/ 128 h 136"/>
                <a:gd name="T60" fmla="*/ 247 w 264"/>
                <a:gd name="T61" fmla="*/ 136 h 136"/>
                <a:gd name="T62" fmla="*/ 238 w 264"/>
                <a:gd name="T63" fmla="*/ 128 h 136"/>
                <a:gd name="T64" fmla="*/ 238 w 264"/>
                <a:gd name="T65" fmla="*/ 119 h 136"/>
                <a:gd name="T66" fmla="*/ 229 w 264"/>
                <a:gd name="T67" fmla="*/ 111 h 136"/>
                <a:gd name="T68" fmla="*/ 229 w 264"/>
                <a:gd name="T69" fmla="*/ 128 h 136"/>
                <a:gd name="T70" fmla="*/ 229 w 264"/>
                <a:gd name="T71" fmla="*/ 119 h 136"/>
                <a:gd name="T72" fmla="*/ 220 w 264"/>
                <a:gd name="T73" fmla="*/ 128 h 136"/>
                <a:gd name="T74" fmla="*/ 220 w 264"/>
                <a:gd name="T75" fmla="*/ 145 h 136"/>
                <a:gd name="T76" fmla="*/ 203 w 264"/>
                <a:gd name="T77" fmla="*/ 145 h 136"/>
                <a:gd name="T78" fmla="*/ 194 w 264"/>
                <a:gd name="T79" fmla="*/ 128 h 136"/>
                <a:gd name="T80" fmla="*/ 185 w 264"/>
                <a:gd name="T81" fmla="*/ 119 h 136"/>
                <a:gd name="T82" fmla="*/ 176 w 264"/>
                <a:gd name="T83" fmla="*/ 111 h 136"/>
                <a:gd name="T84" fmla="*/ 176 w 264"/>
                <a:gd name="T85" fmla="*/ 111 h 136"/>
                <a:gd name="T86" fmla="*/ 168 w 264"/>
                <a:gd name="T87" fmla="*/ 94 h 136"/>
                <a:gd name="T88" fmla="*/ 141 w 264"/>
                <a:gd name="T89" fmla="*/ 102 h 136"/>
                <a:gd name="T90" fmla="*/ 141 w 264"/>
                <a:gd name="T91" fmla="*/ 102 h 136"/>
                <a:gd name="T92" fmla="*/ 62 w 264"/>
                <a:gd name="T93" fmla="*/ 119 h 136"/>
                <a:gd name="T94" fmla="*/ 62 w 264"/>
                <a:gd name="T95" fmla="*/ 128 h 136"/>
                <a:gd name="T96" fmla="*/ 62 w 264"/>
                <a:gd name="T97" fmla="*/ 119 h 136"/>
                <a:gd name="T98" fmla="*/ 0 w 264"/>
                <a:gd name="T99" fmla="*/ 136 h 1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64"/>
                <a:gd name="T151" fmla="*/ 0 h 136"/>
                <a:gd name="T152" fmla="*/ 264 w 264"/>
                <a:gd name="T153" fmla="*/ 136 h 1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64" h="136">
                  <a:moveTo>
                    <a:pt x="0" y="128"/>
                  </a:moveTo>
                  <a:lnTo>
                    <a:pt x="0" y="128"/>
                  </a:lnTo>
                  <a:lnTo>
                    <a:pt x="0" y="56"/>
                  </a:lnTo>
                  <a:lnTo>
                    <a:pt x="56" y="40"/>
                  </a:lnTo>
                  <a:lnTo>
                    <a:pt x="136" y="24"/>
                  </a:lnTo>
                  <a:lnTo>
                    <a:pt x="144" y="16"/>
                  </a:lnTo>
                  <a:lnTo>
                    <a:pt x="144" y="8"/>
                  </a:lnTo>
                  <a:lnTo>
                    <a:pt x="152" y="0"/>
                  </a:lnTo>
                  <a:lnTo>
                    <a:pt x="168" y="0"/>
                  </a:lnTo>
                  <a:lnTo>
                    <a:pt x="168" y="8"/>
                  </a:lnTo>
                  <a:lnTo>
                    <a:pt x="184" y="16"/>
                  </a:lnTo>
                  <a:lnTo>
                    <a:pt x="192" y="16"/>
                  </a:lnTo>
                  <a:lnTo>
                    <a:pt x="184" y="24"/>
                  </a:lnTo>
                  <a:lnTo>
                    <a:pt x="176" y="24"/>
                  </a:lnTo>
                  <a:lnTo>
                    <a:pt x="176" y="32"/>
                  </a:lnTo>
                  <a:lnTo>
                    <a:pt x="176" y="40"/>
                  </a:lnTo>
                  <a:lnTo>
                    <a:pt x="168" y="48"/>
                  </a:lnTo>
                  <a:lnTo>
                    <a:pt x="168" y="56"/>
                  </a:lnTo>
                  <a:lnTo>
                    <a:pt x="184" y="56"/>
                  </a:lnTo>
                  <a:lnTo>
                    <a:pt x="192" y="56"/>
                  </a:lnTo>
                  <a:lnTo>
                    <a:pt x="200" y="64"/>
                  </a:lnTo>
                  <a:lnTo>
                    <a:pt x="208" y="64"/>
                  </a:lnTo>
                  <a:lnTo>
                    <a:pt x="208" y="72"/>
                  </a:lnTo>
                  <a:lnTo>
                    <a:pt x="208" y="80"/>
                  </a:lnTo>
                  <a:lnTo>
                    <a:pt x="216" y="80"/>
                  </a:lnTo>
                  <a:lnTo>
                    <a:pt x="216" y="88"/>
                  </a:lnTo>
                  <a:lnTo>
                    <a:pt x="224" y="96"/>
                  </a:lnTo>
                  <a:lnTo>
                    <a:pt x="248" y="96"/>
                  </a:lnTo>
                  <a:lnTo>
                    <a:pt x="256" y="88"/>
                  </a:lnTo>
                  <a:lnTo>
                    <a:pt x="256" y="80"/>
                  </a:lnTo>
                  <a:lnTo>
                    <a:pt x="248" y="72"/>
                  </a:lnTo>
                  <a:lnTo>
                    <a:pt x="248" y="64"/>
                  </a:lnTo>
                  <a:lnTo>
                    <a:pt x="240" y="64"/>
                  </a:lnTo>
                  <a:lnTo>
                    <a:pt x="232" y="64"/>
                  </a:lnTo>
                  <a:lnTo>
                    <a:pt x="240" y="56"/>
                  </a:lnTo>
                  <a:lnTo>
                    <a:pt x="248" y="56"/>
                  </a:lnTo>
                  <a:lnTo>
                    <a:pt x="264" y="72"/>
                  </a:lnTo>
                  <a:lnTo>
                    <a:pt x="264" y="88"/>
                  </a:lnTo>
                  <a:lnTo>
                    <a:pt x="264" y="96"/>
                  </a:lnTo>
                  <a:lnTo>
                    <a:pt x="256" y="96"/>
                  </a:lnTo>
                  <a:lnTo>
                    <a:pt x="248" y="104"/>
                  </a:lnTo>
                  <a:lnTo>
                    <a:pt x="240" y="104"/>
                  </a:lnTo>
                  <a:lnTo>
                    <a:pt x="232" y="112"/>
                  </a:lnTo>
                  <a:lnTo>
                    <a:pt x="232" y="120"/>
                  </a:lnTo>
                  <a:lnTo>
                    <a:pt x="224" y="128"/>
                  </a:lnTo>
                  <a:lnTo>
                    <a:pt x="216" y="120"/>
                  </a:lnTo>
                  <a:lnTo>
                    <a:pt x="216" y="112"/>
                  </a:lnTo>
                  <a:lnTo>
                    <a:pt x="216" y="104"/>
                  </a:lnTo>
                  <a:lnTo>
                    <a:pt x="208" y="104"/>
                  </a:lnTo>
                  <a:lnTo>
                    <a:pt x="208" y="120"/>
                  </a:lnTo>
                  <a:lnTo>
                    <a:pt x="208" y="112"/>
                  </a:lnTo>
                  <a:lnTo>
                    <a:pt x="200" y="120"/>
                  </a:lnTo>
                  <a:lnTo>
                    <a:pt x="200" y="136"/>
                  </a:lnTo>
                  <a:lnTo>
                    <a:pt x="184" y="136"/>
                  </a:lnTo>
                  <a:lnTo>
                    <a:pt x="184" y="120"/>
                  </a:lnTo>
                  <a:lnTo>
                    <a:pt x="176" y="120"/>
                  </a:lnTo>
                  <a:lnTo>
                    <a:pt x="168" y="112"/>
                  </a:lnTo>
                  <a:lnTo>
                    <a:pt x="160" y="104"/>
                  </a:lnTo>
                  <a:lnTo>
                    <a:pt x="152" y="88"/>
                  </a:lnTo>
                  <a:lnTo>
                    <a:pt x="128" y="96"/>
                  </a:lnTo>
                  <a:lnTo>
                    <a:pt x="56" y="112"/>
                  </a:lnTo>
                  <a:lnTo>
                    <a:pt x="56" y="120"/>
                  </a:lnTo>
                  <a:lnTo>
                    <a:pt x="56" y="112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FF00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2" name="Freeform 73"/>
            <p:cNvSpPr>
              <a:spLocks/>
            </p:cNvSpPr>
            <p:nvPr/>
          </p:nvSpPr>
          <p:spPr bwMode="auto">
            <a:xfrm>
              <a:off x="4521" y="1631"/>
              <a:ext cx="159" cy="145"/>
            </a:xfrm>
            <a:custGeom>
              <a:avLst/>
              <a:gdLst>
                <a:gd name="T0" fmla="*/ 115 w 144"/>
                <a:gd name="T1" fmla="*/ 94 h 136"/>
                <a:gd name="T2" fmla="*/ 97 w 144"/>
                <a:gd name="T3" fmla="*/ 102 h 136"/>
                <a:gd name="T4" fmla="*/ 71 w 144"/>
                <a:gd name="T5" fmla="*/ 102 h 136"/>
                <a:gd name="T6" fmla="*/ 71 w 144"/>
                <a:gd name="T7" fmla="*/ 102 h 136"/>
                <a:gd name="T8" fmla="*/ 44 w 144"/>
                <a:gd name="T9" fmla="*/ 119 h 136"/>
                <a:gd name="T10" fmla="*/ 44 w 144"/>
                <a:gd name="T11" fmla="*/ 119 h 136"/>
                <a:gd name="T12" fmla="*/ 26 w 144"/>
                <a:gd name="T13" fmla="*/ 145 h 136"/>
                <a:gd name="T14" fmla="*/ 18 w 144"/>
                <a:gd name="T15" fmla="*/ 145 h 136"/>
                <a:gd name="T16" fmla="*/ 18 w 144"/>
                <a:gd name="T17" fmla="*/ 145 h 136"/>
                <a:gd name="T18" fmla="*/ 9 w 144"/>
                <a:gd name="T19" fmla="*/ 136 h 136"/>
                <a:gd name="T20" fmla="*/ 9 w 144"/>
                <a:gd name="T21" fmla="*/ 136 h 136"/>
                <a:gd name="T22" fmla="*/ 26 w 144"/>
                <a:gd name="T23" fmla="*/ 119 h 136"/>
                <a:gd name="T24" fmla="*/ 26 w 144"/>
                <a:gd name="T25" fmla="*/ 119 h 136"/>
                <a:gd name="T26" fmla="*/ 18 w 144"/>
                <a:gd name="T27" fmla="*/ 111 h 136"/>
                <a:gd name="T28" fmla="*/ 18 w 144"/>
                <a:gd name="T29" fmla="*/ 111 h 136"/>
                <a:gd name="T30" fmla="*/ 0 w 144"/>
                <a:gd name="T31" fmla="*/ 34 h 136"/>
                <a:gd name="T32" fmla="*/ 0 w 144"/>
                <a:gd name="T33" fmla="*/ 34 h 136"/>
                <a:gd name="T34" fmla="*/ 62 w 144"/>
                <a:gd name="T35" fmla="*/ 17 h 136"/>
                <a:gd name="T36" fmla="*/ 62 w 144"/>
                <a:gd name="T37" fmla="*/ 17 h 136"/>
                <a:gd name="T38" fmla="*/ 62 w 144"/>
                <a:gd name="T39" fmla="*/ 26 h 136"/>
                <a:gd name="T40" fmla="*/ 62 w 144"/>
                <a:gd name="T41" fmla="*/ 26 h 136"/>
                <a:gd name="T42" fmla="*/ 62 w 144"/>
                <a:gd name="T43" fmla="*/ 17 h 136"/>
                <a:gd name="T44" fmla="*/ 62 w 144"/>
                <a:gd name="T45" fmla="*/ 17 h 136"/>
                <a:gd name="T46" fmla="*/ 141 w 144"/>
                <a:gd name="T47" fmla="*/ 0 h 136"/>
                <a:gd name="T48" fmla="*/ 141 w 144"/>
                <a:gd name="T49" fmla="*/ 0 h 136"/>
                <a:gd name="T50" fmla="*/ 141 w 144"/>
                <a:gd name="T51" fmla="*/ 0 h 136"/>
                <a:gd name="T52" fmla="*/ 159 w 144"/>
                <a:gd name="T53" fmla="*/ 60 h 136"/>
                <a:gd name="T54" fmla="*/ 159 w 144"/>
                <a:gd name="T55" fmla="*/ 60 h 136"/>
                <a:gd name="T56" fmla="*/ 150 w 144"/>
                <a:gd name="T57" fmla="*/ 68 h 136"/>
                <a:gd name="T58" fmla="*/ 150 w 144"/>
                <a:gd name="T59" fmla="*/ 68 h 136"/>
                <a:gd name="T60" fmla="*/ 150 w 144"/>
                <a:gd name="T61" fmla="*/ 77 h 136"/>
                <a:gd name="T62" fmla="*/ 150 w 144"/>
                <a:gd name="T63" fmla="*/ 77 h 136"/>
                <a:gd name="T64" fmla="*/ 150 w 144"/>
                <a:gd name="T65" fmla="*/ 77 h 136"/>
                <a:gd name="T66" fmla="*/ 115 w 144"/>
                <a:gd name="T67" fmla="*/ 94 h 1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4"/>
                <a:gd name="T103" fmla="*/ 0 h 136"/>
                <a:gd name="T104" fmla="*/ 144 w 144"/>
                <a:gd name="T105" fmla="*/ 136 h 1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4" h="136">
                  <a:moveTo>
                    <a:pt x="104" y="88"/>
                  </a:moveTo>
                  <a:lnTo>
                    <a:pt x="88" y="96"/>
                  </a:lnTo>
                  <a:lnTo>
                    <a:pt x="64" y="96"/>
                  </a:lnTo>
                  <a:lnTo>
                    <a:pt x="40" y="112"/>
                  </a:lnTo>
                  <a:lnTo>
                    <a:pt x="24" y="136"/>
                  </a:lnTo>
                  <a:lnTo>
                    <a:pt x="16" y="136"/>
                  </a:lnTo>
                  <a:lnTo>
                    <a:pt x="8" y="128"/>
                  </a:lnTo>
                  <a:lnTo>
                    <a:pt x="24" y="112"/>
                  </a:lnTo>
                  <a:lnTo>
                    <a:pt x="16" y="104"/>
                  </a:lnTo>
                  <a:lnTo>
                    <a:pt x="0" y="32"/>
                  </a:lnTo>
                  <a:lnTo>
                    <a:pt x="56" y="16"/>
                  </a:lnTo>
                  <a:lnTo>
                    <a:pt x="56" y="24"/>
                  </a:lnTo>
                  <a:lnTo>
                    <a:pt x="56" y="16"/>
                  </a:lnTo>
                  <a:lnTo>
                    <a:pt x="128" y="0"/>
                  </a:lnTo>
                  <a:lnTo>
                    <a:pt x="144" y="56"/>
                  </a:lnTo>
                  <a:lnTo>
                    <a:pt x="136" y="64"/>
                  </a:lnTo>
                  <a:lnTo>
                    <a:pt x="136" y="72"/>
                  </a:lnTo>
                  <a:lnTo>
                    <a:pt x="104" y="88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3" name="Freeform 74"/>
            <p:cNvSpPr>
              <a:spLocks/>
            </p:cNvSpPr>
            <p:nvPr/>
          </p:nvSpPr>
          <p:spPr bwMode="auto">
            <a:xfrm>
              <a:off x="4415" y="1759"/>
              <a:ext cx="114" cy="256"/>
            </a:xfrm>
            <a:custGeom>
              <a:avLst/>
              <a:gdLst>
                <a:gd name="T0" fmla="*/ 26 w 104"/>
                <a:gd name="T1" fmla="*/ 162 h 240"/>
                <a:gd name="T2" fmla="*/ 44 w 104"/>
                <a:gd name="T3" fmla="*/ 137 h 240"/>
                <a:gd name="T4" fmla="*/ 53 w 104"/>
                <a:gd name="T5" fmla="*/ 128 h 240"/>
                <a:gd name="T6" fmla="*/ 53 w 104"/>
                <a:gd name="T7" fmla="*/ 119 h 240"/>
                <a:gd name="T8" fmla="*/ 0 w 104"/>
                <a:gd name="T9" fmla="*/ 85 h 240"/>
                <a:gd name="T10" fmla="*/ 9 w 104"/>
                <a:gd name="T11" fmla="*/ 68 h 240"/>
                <a:gd name="T12" fmla="*/ 9 w 104"/>
                <a:gd name="T13" fmla="*/ 60 h 240"/>
                <a:gd name="T14" fmla="*/ 0 w 104"/>
                <a:gd name="T15" fmla="*/ 43 h 240"/>
                <a:gd name="T16" fmla="*/ 18 w 104"/>
                <a:gd name="T17" fmla="*/ 26 h 240"/>
                <a:gd name="T18" fmla="*/ 26 w 104"/>
                <a:gd name="T19" fmla="*/ 0 h 240"/>
                <a:gd name="T20" fmla="*/ 105 w 104"/>
                <a:gd name="T21" fmla="*/ 26 h 240"/>
                <a:gd name="T22" fmla="*/ 105 w 104"/>
                <a:gd name="T23" fmla="*/ 51 h 240"/>
                <a:gd name="T24" fmla="*/ 96 w 104"/>
                <a:gd name="T25" fmla="*/ 60 h 240"/>
                <a:gd name="T26" fmla="*/ 96 w 104"/>
                <a:gd name="T27" fmla="*/ 77 h 240"/>
                <a:gd name="T28" fmla="*/ 88 w 104"/>
                <a:gd name="T29" fmla="*/ 85 h 240"/>
                <a:gd name="T30" fmla="*/ 105 w 104"/>
                <a:gd name="T31" fmla="*/ 85 h 240"/>
                <a:gd name="T32" fmla="*/ 105 w 104"/>
                <a:gd name="T33" fmla="*/ 85 h 240"/>
                <a:gd name="T34" fmla="*/ 105 w 104"/>
                <a:gd name="T35" fmla="*/ 85 h 240"/>
                <a:gd name="T36" fmla="*/ 114 w 104"/>
                <a:gd name="T37" fmla="*/ 85 h 240"/>
                <a:gd name="T38" fmla="*/ 114 w 104"/>
                <a:gd name="T39" fmla="*/ 119 h 240"/>
                <a:gd name="T40" fmla="*/ 114 w 104"/>
                <a:gd name="T41" fmla="*/ 137 h 240"/>
                <a:gd name="T42" fmla="*/ 114 w 104"/>
                <a:gd name="T43" fmla="*/ 154 h 240"/>
                <a:gd name="T44" fmla="*/ 114 w 104"/>
                <a:gd name="T45" fmla="*/ 154 h 240"/>
                <a:gd name="T46" fmla="*/ 114 w 104"/>
                <a:gd name="T47" fmla="*/ 128 h 240"/>
                <a:gd name="T48" fmla="*/ 105 w 104"/>
                <a:gd name="T49" fmla="*/ 128 h 240"/>
                <a:gd name="T50" fmla="*/ 105 w 104"/>
                <a:gd name="T51" fmla="*/ 145 h 240"/>
                <a:gd name="T52" fmla="*/ 105 w 104"/>
                <a:gd name="T53" fmla="*/ 162 h 240"/>
                <a:gd name="T54" fmla="*/ 105 w 104"/>
                <a:gd name="T55" fmla="*/ 179 h 240"/>
                <a:gd name="T56" fmla="*/ 96 w 104"/>
                <a:gd name="T57" fmla="*/ 188 h 240"/>
                <a:gd name="T58" fmla="*/ 96 w 104"/>
                <a:gd name="T59" fmla="*/ 196 h 240"/>
                <a:gd name="T60" fmla="*/ 88 w 104"/>
                <a:gd name="T61" fmla="*/ 213 h 240"/>
                <a:gd name="T62" fmla="*/ 88 w 104"/>
                <a:gd name="T63" fmla="*/ 213 h 240"/>
                <a:gd name="T64" fmla="*/ 79 w 104"/>
                <a:gd name="T65" fmla="*/ 239 h 240"/>
                <a:gd name="T66" fmla="*/ 70 w 104"/>
                <a:gd name="T67" fmla="*/ 256 h 240"/>
                <a:gd name="T68" fmla="*/ 61 w 104"/>
                <a:gd name="T69" fmla="*/ 247 h 240"/>
                <a:gd name="T70" fmla="*/ 61 w 104"/>
                <a:gd name="T71" fmla="*/ 230 h 240"/>
                <a:gd name="T72" fmla="*/ 53 w 104"/>
                <a:gd name="T73" fmla="*/ 239 h 240"/>
                <a:gd name="T74" fmla="*/ 44 w 104"/>
                <a:gd name="T75" fmla="*/ 239 h 240"/>
                <a:gd name="T76" fmla="*/ 35 w 104"/>
                <a:gd name="T77" fmla="*/ 230 h 240"/>
                <a:gd name="T78" fmla="*/ 26 w 104"/>
                <a:gd name="T79" fmla="*/ 230 h 240"/>
                <a:gd name="T80" fmla="*/ 9 w 104"/>
                <a:gd name="T81" fmla="*/ 213 h 240"/>
                <a:gd name="T82" fmla="*/ 9 w 104"/>
                <a:gd name="T83" fmla="*/ 205 h 240"/>
                <a:gd name="T84" fmla="*/ 0 w 104"/>
                <a:gd name="T85" fmla="*/ 196 h 240"/>
                <a:gd name="T86" fmla="*/ 9 w 104"/>
                <a:gd name="T87" fmla="*/ 188 h 240"/>
                <a:gd name="T88" fmla="*/ 9 w 104"/>
                <a:gd name="T89" fmla="*/ 179 h 240"/>
                <a:gd name="T90" fmla="*/ 9 w 104"/>
                <a:gd name="T91" fmla="*/ 179 h 240"/>
                <a:gd name="T92" fmla="*/ 9 w 104"/>
                <a:gd name="T93" fmla="*/ 179 h 24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4"/>
                <a:gd name="T142" fmla="*/ 0 h 240"/>
                <a:gd name="T143" fmla="*/ 104 w 104"/>
                <a:gd name="T144" fmla="*/ 240 h 24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4" h="240">
                  <a:moveTo>
                    <a:pt x="24" y="152"/>
                  </a:moveTo>
                  <a:lnTo>
                    <a:pt x="24" y="152"/>
                  </a:lnTo>
                  <a:lnTo>
                    <a:pt x="24" y="144"/>
                  </a:lnTo>
                  <a:lnTo>
                    <a:pt x="40" y="128"/>
                  </a:lnTo>
                  <a:lnTo>
                    <a:pt x="48" y="120"/>
                  </a:lnTo>
                  <a:lnTo>
                    <a:pt x="48" y="112"/>
                  </a:lnTo>
                  <a:lnTo>
                    <a:pt x="16" y="88"/>
                  </a:lnTo>
                  <a:lnTo>
                    <a:pt x="0" y="80"/>
                  </a:lnTo>
                  <a:lnTo>
                    <a:pt x="0" y="64"/>
                  </a:lnTo>
                  <a:lnTo>
                    <a:pt x="8" y="64"/>
                  </a:lnTo>
                  <a:lnTo>
                    <a:pt x="8" y="56"/>
                  </a:lnTo>
                  <a:lnTo>
                    <a:pt x="0" y="40"/>
                  </a:lnTo>
                  <a:lnTo>
                    <a:pt x="16" y="24"/>
                  </a:lnTo>
                  <a:lnTo>
                    <a:pt x="16" y="8"/>
                  </a:lnTo>
                  <a:lnTo>
                    <a:pt x="24" y="0"/>
                  </a:lnTo>
                  <a:lnTo>
                    <a:pt x="96" y="24"/>
                  </a:lnTo>
                  <a:lnTo>
                    <a:pt x="96" y="48"/>
                  </a:lnTo>
                  <a:lnTo>
                    <a:pt x="88" y="56"/>
                  </a:lnTo>
                  <a:lnTo>
                    <a:pt x="88" y="64"/>
                  </a:lnTo>
                  <a:lnTo>
                    <a:pt x="88" y="72"/>
                  </a:lnTo>
                  <a:lnTo>
                    <a:pt x="80" y="80"/>
                  </a:lnTo>
                  <a:lnTo>
                    <a:pt x="96" y="80"/>
                  </a:lnTo>
                  <a:lnTo>
                    <a:pt x="96" y="72"/>
                  </a:lnTo>
                  <a:lnTo>
                    <a:pt x="104" y="80"/>
                  </a:lnTo>
                  <a:lnTo>
                    <a:pt x="104" y="104"/>
                  </a:lnTo>
                  <a:lnTo>
                    <a:pt x="104" y="112"/>
                  </a:lnTo>
                  <a:lnTo>
                    <a:pt x="104" y="120"/>
                  </a:lnTo>
                  <a:lnTo>
                    <a:pt x="104" y="128"/>
                  </a:lnTo>
                  <a:lnTo>
                    <a:pt x="104" y="144"/>
                  </a:lnTo>
                  <a:lnTo>
                    <a:pt x="104" y="128"/>
                  </a:lnTo>
                  <a:lnTo>
                    <a:pt x="104" y="120"/>
                  </a:lnTo>
                  <a:lnTo>
                    <a:pt x="96" y="120"/>
                  </a:lnTo>
                  <a:lnTo>
                    <a:pt x="96" y="128"/>
                  </a:lnTo>
                  <a:lnTo>
                    <a:pt x="96" y="136"/>
                  </a:lnTo>
                  <a:lnTo>
                    <a:pt x="96" y="152"/>
                  </a:lnTo>
                  <a:lnTo>
                    <a:pt x="104" y="160"/>
                  </a:lnTo>
                  <a:lnTo>
                    <a:pt x="96" y="168"/>
                  </a:lnTo>
                  <a:lnTo>
                    <a:pt x="88" y="176"/>
                  </a:lnTo>
                  <a:lnTo>
                    <a:pt x="88" y="184"/>
                  </a:lnTo>
                  <a:lnTo>
                    <a:pt x="80" y="200"/>
                  </a:lnTo>
                  <a:lnTo>
                    <a:pt x="80" y="208"/>
                  </a:lnTo>
                  <a:lnTo>
                    <a:pt x="72" y="224"/>
                  </a:lnTo>
                  <a:lnTo>
                    <a:pt x="72" y="232"/>
                  </a:lnTo>
                  <a:lnTo>
                    <a:pt x="64" y="240"/>
                  </a:lnTo>
                  <a:lnTo>
                    <a:pt x="56" y="240"/>
                  </a:lnTo>
                  <a:lnTo>
                    <a:pt x="56" y="232"/>
                  </a:lnTo>
                  <a:lnTo>
                    <a:pt x="64" y="224"/>
                  </a:lnTo>
                  <a:lnTo>
                    <a:pt x="56" y="216"/>
                  </a:lnTo>
                  <a:lnTo>
                    <a:pt x="48" y="224"/>
                  </a:lnTo>
                  <a:lnTo>
                    <a:pt x="40" y="224"/>
                  </a:lnTo>
                  <a:lnTo>
                    <a:pt x="32" y="216"/>
                  </a:lnTo>
                  <a:lnTo>
                    <a:pt x="24" y="216"/>
                  </a:lnTo>
                  <a:lnTo>
                    <a:pt x="16" y="208"/>
                  </a:lnTo>
                  <a:lnTo>
                    <a:pt x="8" y="200"/>
                  </a:lnTo>
                  <a:lnTo>
                    <a:pt x="8" y="192"/>
                  </a:lnTo>
                  <a:lnTo>
                    <a:pt x="0" y="192"/>
                  </a:lnTo>
                  <a:lnTo>
                    <a:pt x="0" y="184"/>
                  </a:lnTo>
                  <a:lnTo>
                    <a:pt x="0" y="176"/>
                  </a:lnTo>
                  <a:lnTo>
                    <a:pt x="8" y="176"/>
                  </a:lnTo>
                  <a:lnTo>
                    <a:pt x="8" y="168"/>
                  </a:lnTo>
                  <a:lnTo>
                    <a:pt x="24" y="152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4" name="Freeform 75"/>
            <p:cNvSpPr>
              <a:spLocks/>
            </p:cNvSpPr>
            <p:nvPr/>
          </p:nvSpPr>
          <p:spPr bwMode="auto">
            <a:xfrm>
              <a:off x="4397" y="1930"/>
              <a:ext cx="88" cy="153"/>
            </a:xfrm>
            <a:custGeom>
              <a:avLst/>
              <a:gdLst>
                <a:gd name="T0" fmla="*/ 18 w 80"/>
                <a:gd name="T1" fmla="*/ 17 h 144"/>
                <a:gd name="T2" fmla="*/ 18 w 80"/>
                <a:gd name="T3" fmla="*/ 25 h 144"/>
                <a:gd name="T4" fmla="*/ 18 w 80"/>
                <a:gd name="T5" fmla="*/ 25 h 144"/>
                <a:gd name="T6" fmla="*/ 18 w 80"/>
                <a:gd name="T7" fmla="*/ 34 h 144"/>
                <a:gd name="T8" fmla="*/ 18 w 80"/>
                <a:gd name="T9" fmla="*/ 42 h 144"/>
                <a:gd name="T10" fmla="*/ 26 w 80"/>
                <a:gd name="T11" fmla="*/ 59 h 144"/>
                <a:gd name="T12" fmla="*/ 44 w 80"/>
                <a:gd name="T13" fmla="*/ 59 h 144"/>
                <a:gd name="T14" fmla="*/ 44 w 80"/>
                <a:gd name="T15" fmla="*/ 77 h 144"/>
                <a:gd name="T16" fmla="*/ 44 w 80"/>
                <a:gd name="T17" fmla="*/ 77 h 144"/>
                <a:gd name="T18" fmla="*/ 44 w 80"/>
                <a:gd name="T19" fmla="*/ 77 h 144"/>
                <a:gd name="T20" fmla="*/ 44 w 80"/>
                <a:gd name="T21" fmla="*/ 85 h 144"/>
                <a:gd name="T22" fmla="*/ 53 w 80"/>
                <a:gd name="T23" fmla="*/ 93 h 144"/>
                <a:gd name="T24" fmla="*/ 53 w 80"/>
                <a:gd name="T25" fmla="*/ 93 h 144"/>
                <a:gd name="T26" fmla="*/ 53 w 80"/>
                <a:gd name="T27" fmla="*/ 102 h 144"/>
                <a:gd name="T28" fmla="*/ 62 w 80"/>
                <a:gd name="T29" fmla="*/ 102 h 144"/>
                <a:gd name="T30" fmla="*/ 70 w 80"/>
                <a:gd name="T31" fmla="*/ 110 h 144"/>
                <a:gd name="T32" fmla="*/ 79 w 80"/>
                <a:gd name="T33" fmla="*/ 110 h 144"/>
                <a:gd name="T34" fmla="*/ 79 w 80"/>
                <a:gd name="T35" fmla="*/ 110 h 144"/>
                <a:gd name="T36" fmla="*/ 79 w 80"/>
                <a:gd name="T37" fmla="*/ 110 h 144"/>
                <a:gd name="T38" fmla="*/ 79 w 80"/>
                <a:gd name="T39" fmla="*/ 119 h 144"/>
                <a:gd name="T40" fmla="*/ 79 w 80"/>
                <a:gd name="T41" fmla="*/ 119 h 144"/>
                <a:gd name="T42" fmla="*/ 70 w 80"/>
                <a:gd name="T43" fmla="*/ 119 h 144"/>
                <a:gd name="T44" fmla="*/ 70 w 80"/>
                <a:gd name="T45" fmla="*/ 119 h 144"/>
                <a:gd name="T46" fmla="*/ 70 w 80"/>
                <a:gd name="T47" fmla="*/ 127 h 144"/>
                <a:gd name="T48" fmla="*/ 70 w 80"/>
                <a:gd name="T49" fmla="*/ 127 h 144"/>
                <a:gd name="T50" fmla="*/ 70 w 80"/>
                <a:gd name="T51" fmla="*/ 127 h 144"/>
                <a:gd name="T52" fmla="*/ 70 w 80"/>
                <a:gd name="T53" fmla="*/ 127 h 144"/>
                <a:gd name="T54" fmla="*/ 70 w 80"/>
                <a:gd name="T55" fmla="*/ 127 h 144"/>
                <a:gd name="T56" fmla="*/ 70 w 80"/>
                <a:gd name="T57" fmla="*/ 136 h 144"/>
                <a:gd name="T58" fmla="*/ 70 w 80"/>
                <a:gd name="T59" fmla="*/ 136 h 144"/>
                <a:gd name="T60" fmla="*/ 79 w 80"/>
                <a:gd name="T61" fmla="*/ 127 h 144"/>
                <a:gd name="T62" fmla="*/ 79 w 80"/>
                <a:gd name="T63" fmla="*/ 127 h 144"/>
                <a:gd name="T64" fmla="*/ 79 w 80"/>
                <a:gd name="T65" fmla="*/ 127 h 144"/>
                <a:gd name="T66" fmla="*/ 88 w 80"/>
                <a:gd name="T67" fmla="*/ 127 h 144"/>
                <a:gd name="T68" fmla="*/ 88 w 80"/>
                <a:gd name="T69" fmla="*/ 127 h 144"/>
                <a:gd name="T70" fmla="*/ 88 w 80"/>
                <a:gd name="T71" fmla="*/ 136 h 144"/>
                <a:gd name="T72" fmla="*/ 88 w 80"/>
                <a:gd name="T73" fmla="*/ 136 h 144"/>
                <a:gd name="T74" fmla="*/ 88 w 80"/>
                <a:gd name="T75" fmla="*/ 145 h 144"/>
                <a:gd name="T76" fmla="*/ 88 w 80"/>
                <a:gd name="T77" fmla="*/ 145 h 144"/>
                <a:gd name="T78" fmla="*/ 35 w 80"/>
                <a:gd name="T79" fmla="*/ 153 h 144"/>
                <a:gd name="T80" fmla="*/ 35 w 80"/>
                <a:gd name="T81" fmla="*/ 153 h 144"/>
                <a:gd name="T82" fmla="*/ 0 w 80"/>
                <a:gd name="T83" fmla="*/ 17 h 144"/>
                <a:gd name="T84" fmla="*/ 0 w 80"/>
                <a:gd name="T85" fmla="*/ 25 h 144"/>
                <a:gd name="T86" fmla="*/ 0 w 80"/>
                <a:gd name="T87" fmla="*/ 0 h 144"/>
                <a:gd name="T88" fmla="*/ 18 w 80"/>
                <a:gd name="T89" fmla="*/ 0 h 144"/>
                <a:gd name="T90" fmla="*/ 26 w 80"/>
                <a:gd name="T91" fmla="*/ 9 h 144"/>
                <a:gd name="T92" fmla="*/ 26 w 80"/>
                <a:gd name="T93" fmla="*/ 9 h 144"/>
                <a:gd name="T94" fmla="*/ 18 w 80"/>
                <a:gd name="T95" fmla="*/ 9 h 144"/>
                <a:gd name="T96" fmla="*/ 18 w 80"/>
                <a:gd name="T97" fmla="*/ 17 h 14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0"/>
                <a:gd name="T148" fmla="*/ 0 h 144"/>
                <a:gd name="T149" fmla="*/ 80 w 80"/>
                <a:gd name="T150" fmla="*/ 144 h 14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0" h="144">
                  <a:moveTo>
                    <a:pt x="16" y="16"/>
                  </a:moveTo>
                  <a:lnTo>
                    <a:pt x="16" y="24"/>
                  </a:lnTo>
                  <a:lnTo>
                    <a:pt x="16" y="32"/>
                  </a:lnTo>
                  <a:lnTo>
                    <a:pt x="16" y="40"/>
                  </a:lnTo>
                  <a:lnTo>
                    <a:pt x="24" y="56"/>
                  </a:lnTo>
                  <a:lnTo>
                    <a:pt x="40" y="56"/>
                  </a:lnTo>
                  <a:lnTo>
                    <a:pt x="40" y="72"/>
                  </a:lnTo>
                  <a:lnTo>
                    <a:pt x="40" y="80"/>
                  </a:lnTo>
                  <a:lnTo>
                    <a:pt x="48" y="88"/>
                  </a:lnTo>
                  <a:lnTo>
                    <a:pt x="48" y="96"/>
                  </a:lnTo>
                  <a:lnTo>
                    <a:pt x="56" y="96"/>
                  </a:lnTo>
                  <a:lnTo>
                    <a:pt x="64" y="104"/>
                  </a:lnTo>
                  <a:lnTo>
                    <a:pt x="72" y="104"/>
                  </a:lnTo>
                  <a:lnTo>
                    <a:pt x="72" y="112"/>
                  </a:lnTo>
                  <a:lnTo>
                    <a:pt x="64" y="112"/>
                  </a:lnTo>
                  <a:lnTo>
                    <a:pt x="64" y="120"/>
                  </a:lnTo>
                  <a:lnTo>
                    <a:pt x="64" y="128"/>
                  </a:lnTo>
                  <a:lnTo>
                    <a:pt x="72" y="120"/>
                  </a:lnTo>
                  <a:lnTo>
                    <a:pt x="80" y="120"/>
                  </a:lnTo>
                  <a:lnTo>
                    <a:pt x="80" y="128"/>
                  </a:lnTo>
                  <a:lnTo>
                    <a:pt x="80" y="136"/>
                  </a:lnTo>
                  <a:lnTo>
                    <a:pt x="32" y="144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6" y="0"/>
                  </a:lnTo>
                  <a:lnTo>
                    <a:pt x="24" y="8"/>
                  </a:lnTo>
                  <a:lnTo>
                    <a:pt x="16" y="8"/>
                  </a:lnTo>
                  <a:lnTo>
                    <a:pt x="16" y="16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5" name="Freeform 76"/>
            <p:cNvSpPr>
              <a:spLocks/>
            </p:cNvSpPr>
            <p:nvPr/>
          </p:nvSpPr>
          <p:spPr bwMode="auto">
            <a:xfrm>
              <a:off x="3205" y="2373"/>
              <a:ext cx="751" cy="255"/>
            </a:xfrm>
            <a:custGeom>
              <a:avLst/>
              <a:gdLst>
                <a:gd name="T0" fmla="*/ 733 w 680"/>
                <a:gd name="T1" fmla="*/ 0 h 240"/>
                <a:gd name="T2" fmla="*/ 742 w 680"/>
                <a:gd name="T3" fmla="*/ 0 h 240"/>
                <a:gd name="T4" fmla="*/ 742 w 680"/>
                <a:gd name="T5" fmla="*/ 17 h 240"/>
                <a:gd name="T6" fmla="*/ 742 w 680"/>
                <a:gd name="T7" fmla="*/ 34 h 240"/>
                <a:gd name="T8" fmla="*/ 733 w 680"/>
                <a:gd name="T9" fmla="*/ 34 h 240"/>
                <a:gd name="T10" fmla="*/ 724 w 680"/>
                <a:gd name="T11" fmla="*/ 60 h 240"/>
                <a:gd name="T12" fmla="*/ 716 w 680"/>
                <a:gd name="T13" fmla="*/ 60 h 240"/>
                <a:gd name="T14" fmla="*/ 680 w 680"/>
                <a:gd name="T15" fmla="*/ 85 h 240"/>
                <a:gd name="T16" fmla="*/ 671 w 680"/>
                <a:gd name="T17" fmla="*/ 77 h 240"/>
                <a:gd name="T18" fmla="*/ 645 w 680"/>
                <a:gd name="T19" fmla="*/ 102 h 240"/>
                <a:gd name="T20" fmla="*/ 645 w 680"/>
                <a:gd name="T21" fmla="*/ 111 h 240"/>
                <a:gd name="T22" fmla="*/ 610 w 680"/>
                <a:gd name="T23" fmla="*/ 128 h 240"/>
                <a:gd name="T24" fmla="*/ 601 w 680"/>
                <a:gd name="T25" fmla="*/ 136 h 240"/>
                <a:gd name="T26" fmla="*/ 565 w 680"/>
                <a:gd name="T27" fmla="*/ 153 h 240"/>
                <a:gd name="T28" fmla="*/ 539 w 680"/>
                <a:gd name="T29" fmla="*/ 179 h 240"/>
                <a:gd name="T30" fmla="*/ 539 w 680"/>
                <a:gd name="T31" fmla="*/ 213 h 240"/>
                <a:gd name="T32" fmla="*/ 424 w 680"/>
                <a:gd name="T33" fmla="*/ 221 h 240"/>
                <a:gd name="T34" fmla="*/ 9 w 680"/>
                <a:gd name="T35" fmla="*/ 255 h 240"/>
                <a:gd name="T36" fmla="*/ 0 w 680"/>
                <a:gd name="T37" fmla="*/ 255 h 240"/>
                <a:gd name="T38" fmla="*/ 0 w 680"/>
                <a:gd name="T39" fmla="*/ 255 h 240"/>
                <a:gd name="T40" fmla="*/ 18 w 680"/>
                <a:gd name="T41" fmla="*/ 247 h 240"/>
                <a:gd name="T42" fmla="*/ 18 w 680"/>
                <a:gd name="T43" fmla="*/ 230 h 240"/>
                <a:gd name="T44" fmla="*/ 18 w 680"/>
                <a:gd name="T45" fmla="*/ 221 h 240"/>
                <a:gd name="T46" fmla="*/ 27 w 680"/>
                <a:gd name="T47" fmla="*/ 196 h 240"/>
                <a:gd name="T48" fmla="*/ 35 w 680"/>
                <a:gd name="T49" fmla="*/ 179 h 240"/>
                <a:gd name="T50" fmla="*/ 27 w 680"/>
                <a:gd name="T51" fmla="*/ 179 h 240"/>
                <a:gd name="T52" fmla="*/ 35 w 680"/>
                <a:gd name="T53" fmla="*/ 170 h 240"/>
                <a:gd name="T54" fmla="*/ 53 w 680"/>
                <a:gd name="T55" fmla="*/ 153 h 240"/>
                <a:gd name="T56" fmla="*/ 44 w 680"/>
                <a:gd name="T57" fmla="*/ 145 h 240"/>
                <a:gd name="T58" fmla="*/ 62 w 680"/>
                <a:gd name="T59" fmla="*/ 128 h 240"/>
                <a:gd name="T60" fmla="*/ 53 w 680"/>
                <a:gd name="T61" fmla="*/ 128 h 240"/>
                <a:gd name="T62" fmla="*/ 44 w 680"/>
                <a:gd name="T63" fmla="*/ 119 h 240"/>
                <a:gd name="T64" fmla="*/ 53 w 680"/>
                <a:gd name="T65" fmla="*/ 119 h 240"/>
                <a:gd name="T66" fmla="*/ 53 w 680"/>
                <a:gd name="T67" fmla="*/ 111 h 240"/>
                <a:gd name="T68" fmla="*/ 62 w 680"/>
                <a:gd name="T69" fmla="*/ 85 h 240"/>
                <a:gd name="T70" fmla="*/ 194 w 680"/>
                <a:gd name="T71" fmla="*/ 77 h 240"/>
                <a:gd name="T72" fmla="*/ 186 w 680"/>
                <a:gd name="T73" fmla="*/ 60 h 240"/>
                <a:gd name="T74" fmla="*/ 212 w 680"/>
                <a:gd name="T75" fmla="*/ 60 h 240"/>
                <a:gd name="T76" fmla="*/ 557 w 680"/>
                <a:gd name="T77" fmla="*/ 34 h 240"/>
                <a:gd name="T78" fmla="*/ 733 w 680"/>
                <a:gd name="T79" fmla="*/ 0 h 2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80"/>
                <a:gd name="T121" fmla="*/ 0 h 240"/>
                <a:gd name="T122" fmla="*/ 680 w 680"/>
                <a:gd name="T123" fmla="*/ 240 h 2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80" h="240">
                  <a:moveTo>
                    <a:pt x="664" y="0"/>
                  </a:moveTo>
                  <a:lnTo>
                    <a:pt x="664" y="0"/>
                  </a:lnTo>
                  <a:lnTo>
                    <a:pt x="672" y="0"/>
                  </a:lnTo>
                  <a:lnTo>
                    <a:pt x="672" y="8"/>
                  </a:lnTo>
                  <a:lnTo>
                    <a:pt x="672" y="16"/>
                  </a:lnTo>
                  <a:lnTo>
                    <a:pt x="680" y="24"/>
                  </a:lnTo>
                  <a:lnTo>
                    <a:pt x="672" y="32"/>
                  </a:lnTo>
                  <a:lnTo>
                    <a:pt x="664" y="32"/>
                  </a:lnTo>
                  <a:lnTo>
                    <a:pt x="656" y="48"/>
                  </a:lnTo>
                  <a:lnTo>
                    <a:pt x="656" y="56"/>
                  </a:lnTo>
                  <a:lnTo>
                    <a:pt x="648" y="56"/>
                  </a:lnTo>
                  <a:lnTo>
                    <a:pt x="640" y="56"/>
                  </a:lnTo>
                  <a:lnTo>
                    <a:pt x="616" y="80"/>
                  </a:lnTo>
                  <a:lnTo>
                    <a:pt x="608" y="72"/>
                  </a:lnTo>
                  <a:lnTo>
                    <a:pt x="600" y="72"/>
                  </a:lnTo>
                  <a:lnTo>
                    <a:pt x="584" y="96"/>
                  </a:lnTo>
                  <a:lnTo>
                    <a:pt x="584" y="104"/>
                  </a:lnTo>
                  <a:lnTo>
                    <a:pt x="568" y="104"/>
                  </a:lnTo>
                  <a:lnTo>
                    <a:pt x="552" y="120"/>
                  </a:lnTo>
                  <a:lnTo>
                    <a:pt x="544" y="128"/>
                  </a:lnTo>
                  <a:lnTo>
                    <a:pt x="520" y="128"/>
                  </a:lnTo>
                  <a:lnTo>
                    <a:pt x="512" y="144"/>
                  </a:lnTo>
                  <a:lnTo>
                    <a:pt x="504" y="168"/>
                  </a:lnTo>
                  <a:lnTo>
                    <a:pt x="488" y="168"/>
                  </a:lnTo>
                  <a:lnTo>
                    <a:pt x="488" y="200"/>
                  </a:lnTo>
                  <a:lnTo>
                    <a:pt x="384" y="208"/>
                  </a:lnTo>
                  <a:lnTo>
                    <a:pt x="176" y="224"/>
                  </a:lnTo>
                  <a:lnTo>
                    <a:pt x="8" y="240"/>
                  </a:lnTo>
                  <a:lnTo>
                    <a:pt x="0" y="240"/>
                  </a:lnTo>
                  <a:lnTo>
                    <a:pt x="8" y="232"/>
                  </a:lnTo>
                  <a:lnTo>
                    <a:pt x="16" y="232"/>
                  </a:lnTo>
                  <a:lnTo>
                    <a:pt x="16" y="224"/>
                  </a:lnTo>
                  <a:lnTo>
                    <a:pt x="16" y="216"/>
                  </a:lnTo>
                  <a:lnTo>
                    <a:pt x="16" y="208"/>
                  </a:lnTo>
                  <a:lnTo>
                    <a:pt x="16" y="200"/>
                  </a:lnTo>
                  <a:lnTo>
                    <a:pt x="24" y="184"/>
                  </a:lnTo>
                  <a:lnTo>
                    <a:pt x="32" y="176"/>
                  </a:lnTo>
                  <a:lnTo>
                    <a:pt x="32" y="168"/>
                  </a:lnTo>
                  <a:lnTo>
                    <a:pt x="24" y="168"/>
                  </a:lnTo>
                  <a:lnTo>
                    <a:pt x="32" y="168"/>
                  </a:lnTo>
                  <a:lnTo>
                    <a:pt x="32" y="160"/>
                  </a:lnTo>
                  <a:lnTo>
                    <a:pt x="48" y="152"/>
                  </a:lnTo>
                  <a:lnTo>
                    <a:pt x="48" y="144"/>
                  </a:lnTo>
                  <a:lnTo>
                    <a:pt x="40" y="136"/>
                  </a:lnTo>
                  <a:lnTo>
                    <a:pt x="48" y="120"/>
                  </a:lnTo>
                  <a:lnTo>
                    <a:pt x="56" y="120"/>
                  </a:lnTo>
                  <a:lnTo>
                    <a:pt x="48" y="120"/>
                  </a:lnTo>
                  <a:lnTo>
                    <a:pt x="48" y="112"/>
                  </a:lnTo>
                  <a:lnTo>
                    <a:pt x="40" y="112"/>
                  </a:lnTo>
                  <a:lnTo>
                    <a:pt x="48" y="112"/>
                  </a:lnTo>
                  <a:lnTo>
                    <a:pt x="48" y="104"/>
                  </a:lnTo>
                  <a:lnTo>
                    <a:pt x="56" y="80"/>
                  </a:lnTo>
                  <a:lnTo>
                    <a:pt x="176" y="72"/>
                  </a:lnTo>
                  <a:lnTo>
                    <a:pt x="168" y="56"/>
                  </a:lnTo>
                  <a:lnTo>
                    <a:pt x="176" y="56"/>
                  </a:lnTo>
                  <a:lnTo>
                    <a:pt x="192" y="56"/>
                  </a:lnTo>
                  <a:lnTo>
                    <a:pt x="200" y="56"/>
                  </a:lnTo>
                  <a:lnTo>
                    <a:pt x="504" y="32"/>
                  </a:lnTo>
                  <a:lnTo>
                    <a:pt x="656" y="8"/>
                  </a:lnTo>
                  <a:lnTo>
                    <a:pt x="664" y="0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6" name="Freeform 77"/>
            <p:cNvSpPr>
              <a:spLocks/>
            </p:cNvSpPr>
            <p:nvPr/>
          </p:nvSpPr>
          <p:spPr bwMode="auto">
            <a:xfrm>
              <a:off x="3100" y="2611"/>
              <a:ext cx="317" cy="529"/>
            </a:xfrm>
            <a:custGeom>
              <a:avLst/>
              <a:gdLst>
                <a:gd name="T0" fmla="*/ 229 w 288"/>
                <a:gd name="T1" fmla="*/ 512 h 496"/>
                <a:gd name="T2" fmla="*/ 238 w 288"/>
                <a:gd name="T3" fmla="*/ 520 h 496"/>
                <a:gd name="T4" fmla="*/ 273 w 288"/>
                <a:gd name="T5" fmla="*/ 512 h 496"/>
                <a:gd name="T6" fmla="*/ 264 w 288"/>
                <a:gd name="T7" fmla="*/ 503 h 496"/>
                <a:gd name="T8" fmla="*/ 282 w 288"/>
                <a:gd name="T9" fmla="*/ 512 h 496"/>
                <a:gd name="T10" fmla="*/ 291 w 288"/>
                <a:gd name="T11" fmla="*/ 512 h 496"/>
                <a:gd name="T12" fmla="*/ 299 w 288"/>
                <a:gd name="T13" fmla="*/ 503 h 496"/>
                <a:gd name="T14" fmla="*/ 317 w 288"/>
                <a:gd name="T15" fmla="*/ 503 h 496"/>
                <a:gd name="T16" fmla="*/ 299 w 288"/>
                <a:gd name="T17" fmla="*/ 0 h 496"/>
                <a:gd name="T18" fmla="*/ 114 w 288"/>
                <a:gd name="T19" fmla="*/ 17 h 496"/>
                <a:gd name="T20" fmla="*/ 97 w 288"/>
                <a:gd name="T21" fmla="*/ 43 h 496"/>
                <a:gd name="T22" fmla="*/ 88 w 288"/>
                <a:gd name="T23" fmla="*/ 51 h 496"/>
                <a:gd name="T24" fmla="*/ 79 w 288"/>
                <a:gd name="T25" fmla="*/ 85 h 496"/>
                <a:gd name="T26" fmla="*/ 79 w 288"/>
                <a:gd name="T27" fmla="*/ 85 h 496"/>
                <a:gd name="T28" fmla="*/ 62 w 288"/>
                <a:gd name="T29" fmla="*/ 111 h 496"/>
                <a:gd name="T30" fmla="*/ 53 w 288"/>
                <a:gd name="T31" fmla="*/ 119 h 496"/>
                <a:gd name="T32" fmla="*/ 44 w 288"/>
                <a:gd name="T33" fmla="*/ 128 h 496"/>
                <a:gd name="T34" fmla="*/ 44 w 288"/>
                <a:gd name="T35" fmla="*/ 145 h 496"/>
                <a:gd name="T36" fmla="*/ 35 w 288"/>
                <a:gd name="T37" fmla="*/ 154 h 496"/>
                <a:gd name="T38" fmla="*/ 44 w 288"/>
                <a:gd name="T39" fmla="*/ 162 h 496"/>
                <a:gd name="T40" fmla="*/ 35 w 288"/>
                <a:gd name="T41" fmla="*/ 171 h 496"/>
                <a:gd name="T42" fmla="*/ 26 w 288"/>
                <a:gd name="T43" fmla="*/ 179 h 496"/>
                <a:gd name="T44" fmla="*/ 44 w 288"/>
                <a:gd name="T45" fmla="*/ 213 h 496"/>
                <a:gd name="T46" fmla="*/ 44 w 288"/>
                <a:gd name="T47" fmla="*/ 222 h 496"/>
                <a:gd name="T48" fmla="*/ 35 w 288"/>
                <a:gd name="T49" fmla="*/ 239 h 496"/>
                <a:gd name="T50" fmla="*/ 35 w 288"/>
                <a:gd name="T51" fmla="*/ 247 h 496"/>
                <a:gd name="T52" fmla="*/ 44 w 288"/>
                <a:gd name="T53" fmla="*/ 247 h 496"/>
                <a:gd name="T54" fmla="*/ 44 w 288"/>
                <a:gd name="T55" fmla="*/ 265 h 496"/>
                <a:gd name="T56" fmla="*/ 44 w 288"/>
                <a:gd name="T57" fmla="*/ 273 h 496"/>
                <a:gd name="T58" fmla="*/ 44 w 288"/>
                <a:gd name="T59" fmla="*/ 282 h 496"/>
                <a:gd name="T60" fmla="*/ 53 w 288"/>
                <a:gd name="T61" fmla="*/ 290 h 496"/>
                <a:gd name="T62" fmla="*/ 53 w 288"/>
                <a:gd name="T63" fmla="*/ 299 h 496"/>
                <a:gd name="T64" fmla="*/ 53 w 288"/>
                <a:gd name="T65" fmla="*/ 299 h 496"/>
                <a:gd name="T66" fmla="*/ 62 w 288"/>
                <a:gd name="T67" fmla="*/ 307 h 496"/>
                <a:gd name="T68" fmla="*/ 62 w 288"/>
                <a:gd name="T69" fmla="*/ 324 h 496"/>
                <a:gd name="T70" fmla="*/ 44 w 288"/>
                <a:gd name="T71" fmla="*/ 333 h 496"/>
                <a:gd name="T72" fmla="*/ 44 w 288"/>
                <a:gd name="T73" fmla="*/ 341 h 496"/>
                <a:gd name="T74" fmla="*/ 44 w 288"/>
                <a:gd name="T75" fmla="*/ 367 h 496"/>
                <a:gd name="T76" fmla="*/ 26 w 288"/>
                <a:gd name="T77" fmla="*/ 384 h 496"/>
                <a:gd name="T78" fmla="*/ 18 w 288"/>
                <a:gd name="T79" fmla="*/ 392 h 496"/>
                <a:gd name="T80" fmla="*/ 26 w 288"/>
                <a:gd name="T81" fmla="*/ 392 h 496"/>
                <a:gd name="T82" fmla="*/ 18 w 288"/>
                <a:gd name="T83" fmla="*/ 410 h 496"/>
                <a:gd name="T84" fmla="*/ 18 w 288"/>
                <a:gd name="T85" fmla="*/ 418 h 496"/>
                <a:gd name="T86" fmla="*/ 18 w 288"/>
                <a:gd name="T87" fmla="*/ 427 h 496"/>
                <a:gd name="T88" fmla="*/ 9 w 288"/>
                <a:gd name="T89" fmla="*/ 444 h 496"/>
                <a:gd name="T90" fmla="*/ 9 w 288"/>
                <a:gd name="T91" fmla="*/ 452 h 496"/>
                <a:gd name="T92" fmla="*/ 185 w 288"/>
                <a:gd name="T93" fmla="*/ 444 h 496"/>
                <a:gd name="T94" fmla="*/ 176 w 288"/>
                <a:gd name="T95" fmla="*/ 478 h 496"/>
                <a:gd name="T96" fmla="*/ 203 w 288"/>
                <a:gd name="T97" fmla="*/ 520 h 496"/>
                <a:gd name="T98" fmla="*/ 220 w 288"/>
                <a:gd name="T99" fmla="*/ 529 h 49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88"/>
                <a:gd name="T151" fmla="*/ 0 h 496"/>
                <a:gd name="T152" fmla="*/ 288 w 288"/>
                <a:gd name="T153" fmla="*/ 496 h 49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88" h="496">
                  <a:moveTo>
                    <a:pt x="208" y="488"/>
                  </a:moveTo>
                  <a:lnTo>
                    <a:pt x="208" y="488"/>
                  </a:lnTo>
                  <a:lnTo>
                    <a:pt x="208" y="480"/>
                  </a:lnTo>
                  <a:lnTo>
                    <a:pt x="216" y="488"/>
                  </a:lnTo>
                  <a:lnTo>
                    <a:pt x="240" y="480"/>
                  </a:lnTo>
                  <a:lnTo>
                    <a:pt x="248" y="480"/>
                  </a:lnTo>
                  <a:lnTo>
                    <a:pt x="248" y="472"/>
                  </a:lnTo>
                  <a:lnTo>
                    <a:pt x="240" y="472"/>
                  </a:lnTo>
                  <a:lnTo>
                    <a:pt x="248" y="472"/>
                  </a:lnTo>
                  <a:lnTo>
                    <a:pt x="256" y="472"/>
                  </a:lnTo>
                  <a:lnTo>
                    <a:pt x="256" y="480"/>
                  </a:lnTo>
                  <a:lnTo>
                    <a:pt x="264" y="480"/>
                  </a:lnTo>
                  <a:lnTo>
                    <a:pt x="272" y="472"/>
                  </a:lnTo>
                  <a:lnTo>
                    <a:pt x="280" y="480"/>
                  </a:lnTo>
                  <a:lnTo>
                    <a:pt x="288" y="480"/>
                  </a:lnTo>
                  <a:lnTo>
                    <a:pt x="288" y="472"/>
                  </a:lnTo>
                  <a:lnTo>
                    <a:pt x="272" y="320"/>
                  </a:lnTo>
                  <a:lnTo>
                    <a:pt x="272" y="0"/>
                  </a:lnTo>
                  <a:lnTo>
                    <a:pt x="104" y="16"/>
                  </a:lnTo>
                  <a:lnTo>
                    <a:pt x="104" y="24"/>
                  </a:lnTo>
                  <a:lnTo>
                    <a:pt x="96" y="32"/>
                  </a:lnTo>
                  <a:lnTo>
                    <a:pt x="88" y="40"/>
                  </a:lnTo>
                  <a:lnTo>
                    <a:pt x="80" y="48"/>
                  </a:lnTo>
                  <a:lnTo>
                    <a:pt x="80" y="72"/>
                  </a:lnTo>
                  <a:lnTo>
                    <a:pt x="72" y="80"/>
                  </a:lnTo>
                  <a:lnTo>
                    <a:pt x="56" y="96"/>
                  </a:lnTo>
                  <a:lnTo>
                    <a:pt x="56" y="104"/>
                  </a:lnTo>
                  <a:lnTo>
                    <a:pt x="48" y="112"/>
                  </a:lnTo>
                  <a:lnTo>
                    <a:pt x="48" y="120"/>
                  </a:lnTo>
                  <a:lnTo>
                    <a:pt x="40" y="120"/>
                  </a:lnTo>
                  <a:lnTo>
                    <a:pt x="40" y="128"/>
                  </a:lnTo>
                  <a:lnTo>
                    <a:pt x="40" y="136"/>
                  </a:lnTo>
                  <a:lnTo>
                    <a:pt x="40" y="144"/>
                  </a:lnTo>
                  <a:lnTo>
                    <a:pt x="32" y="144"/>
                  </a:lnTo>
                  <a:lnTo>
                    <a:pt x="40" y="152"/>
                  </a:lnTo>
                  <a:lnTo>
                    <a:pt x="32" y="152"/>
                  </a:lnTo>
                  <a:lnTo>
                    <a:pt x="32" y="160"/>
                  </a:lnTo>
                  <a:lnTo>
                    <a:pt x="24" y="168"/>
                  </a:lnTo>
                  <a:lnTo>
                    <a:pt x="32" y="176"/>
                  </a:lnTo>
                  <a:lnTo>
                    <a:pt x="32" y="184"/>
                  </a:lnTo>
                  <a:lnTo>
                    <a:pt x="40" y="200"/>
                  </a:lnTo>
                  <a:lnTo>
                    <a:pt x="40" y="208"/>
                  </a:lnTo>
                  <a:lnTo>
                    <a:pt x="32" y="224"/>
                  </a:lnTo>
                  <a:lnTo>
                    <a:pt x="32" y="232"/>
                  </a:lnTo>
                  <a:lnTo>
                    <a:pt x="40" y="232"/>
                  </a:lnTo>
                  <a:lnTo>
                    <a:pt x="40" y="240"/>
                  </a:lnTo>
                  <a:lnTo>
                    <a:pt x="40" y="248"/>
                  </a:lnTo>
                  <a:lnTo>
                    <a:pt x="48" y="248"/>
                  </a:lnTo>
                  <a:lnTo>
                    <a:pt x="40" y="256"/>
                  </a:lnTo>
                  <a:lnTo>
                    <a:pt x="40" y="264"/>
                  </a:lnTo>
                  <a:lnTo>
                    <a:pt x="48" y="264"/>
                  </a:lnTo>
                  <a:lnTo>
                    <a:pt x="48" y="272"/>
                  </a:lnTo>
                  <a:lnTo>
                    <a:pt x="48" y="280"/>
                  </a:lnTo>
                  <a:lnTo>
                    <a:pt x="48" y="288"/>
                  </a:lnTo>
                  <a:lnTo>
                    <a:pt x="56" y="288"/>
                  </a:lnTo>
                  <a:lnTo>
                    <a:pt x="56" y="296"/>
                  </a:lnTo>
                  <a:lnTo>
                    <a:pt x="56" y="304"/>
                  </a:lnTo>
                  <a:lnTo>
                    <a:pt x="48" y="304"/>
                  </a:lnTo>
                  <a:lnTo>
                    <a:pt x="40" y="304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0" y="320"/>
                  </a:lnTo>
                  <a:lnTo>
                    <a:pt x="40" y="328"/>
                  </a:lnTo>
                  <a:lnTo>
                    <a:pt x="40" y="344"/>
                  </a:lnTo>
                  <a:lnTo>
                    <a:pt x="32" y="336"/>
                  </a:lnTo>
                  <a:lnTo>
                    <a:pt x="24" y="360"/>
                  </a:lnTo>
                  <a:lnTo>
                    <a:pt x="16" y="368"/>
                  </a:lnTo>
                  <a:lnTo>
                    <a:pt x="24" y="368"/>
                  </a:lnTo>
                  <a:lnTo>
                    <a:pt x="16" y="376"/>
                  </a:lnTo>
                  <a:lnTo>
                    <a:pt x="16" y="384"/>
                  </a:lnTo>
                  <a:lnTo>
                    <a:pt x="8" y="392"/>
                  </a:lnTo>
                  <a:lnTo>
                    <a:pt x="16" y="392"/>
                  </a:lnTo>
                  <a:lnTo>
                    <a:pt x="16" y="400"/>
                  </a:lnTo>
                  <a:lnTo>
                    <a:pt x="0" y="408"/>
                  </a:lnTo>
                  <a:lnTo>
                    <a:pt x="0" y="416"/>
                  </a:lnTo>
                  <a:lnTo>
                    <a:pt x="8" y="416"/>
                  </a:lnTo>
                  <a:lnTo>
                    <a:pt x="8" y="424"/>
                  </a:lnTo>
                  <a:lnTo>
                    <a:pt x="8" y="432"/>
                  </a:lnTo>
                  <a:lnTo>
                    <a:pt x="168" y="416"/>
                  </a:lnTo>
                  <a:lnTo>
                    <a:pt x="168" y="440"/>
                  </a:lnTo>
                  <a:lnTo>
                    <a:pt x="160" y="448"/>
                  </a:lnTo>
                  <a:lnTo>
                    <a:pt x="160" y="464"/>
                  </a:lnTo>
                  <a:lnTo>
                    <a:pt x="168" y="464"/>
                  </a:lnTo>
                  <a:lnTo>
                    <a:pt x="184" y="488"/>
                  </a:lnTo>
                  <a:lnTo>
                    <a:pt x="184" y="496"/>
                  </a:lnTo>
                  <a:lnTo>
                    <a:pt x="200" y="496"/>
                  </a:lnTo>
                  <a:lnTo>
                    <a:pt x="208" y="488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7" name="Freeform 78"/>
            <p:cNvSpPr>
              <a:spLocks/>
            </p:cNvSpPr>
            <p:nvPr/>
          </p:nvSpPr>
          <p:spPr bwMode="auto">
            <a:xfrm>
              <a:off x="3400" y="2594"/>
              <a:ext cx="335" cy="537"/>
            </a:xfrm>
            <a:custGeom>
              <a:avLst/>
              <a:gdLst>
                <a:gd name="T0" fmla="*/ 44 w 304"/>
                <a:gd name="T1" fmla="*/ 528 h 504"/>
                <a:gd name="T2" fmla="*/ 44 w 304"/>
                <a:gd name="T3" fmla="*/ 528 h 504"/>
                <a:gd name="T4" fmla="*/ 53 w 304"/>
                <a:gd name="T5" fmla="*/ 520 h 504"/>
                <a:gd name="T6" fmla="*/ 53 w 304"/>
                <a:gd name="T7" fmla="*/ 520 h 504"/>
                <a:gd name="T8" fmla="*/ 44 w 304"/>
                <a:gd name="T9" fmla="*/ 511 h 504"/>
                <a:gd name="T10" fmla="*/ 44 w 304"/>
                <a:gd name="T11" fmla="*/ 511 h 504"/>
                <a:gd name="T12" fmla="*/ 53 w 304"/>
                <a:gd name="T13" fmla="*/ 477 h 504"/>
                <a:gd name="T14" fmla="*/ 53 w 304"/>
                <a:gd name="T15" fmla="*/ 477 h 504"/>
                <a:gd name="T16" fmla="*/ 62 w 304"/>
                <a:gd name="T17" fmla="*/ 477 h 504"/>
                <a:gd name="T18" fmla="*/ 62 w 304"/>
                <a:gd name="T19" fmla="*/ 477 h 504"/>
                <a:gd name="T20" fmla="*/ 62 w 304"/>
                <a:gd name="T21" fmla="*/ 511 h 504"/>
                <a:gd name="T22" fmla="*/ 62 w 304"/>
                <a:gd name="T23" fmla="*/ 511 h 504"/>
                <a:gd name="T24" fmla="*/ 79 w 304"/>
                <a:gd name="T25" fmla="*/ 528 h 504"/>
                <a:gd name="T26" fmla="*/ 79 w 304"/>
                <a:gd name="T27" fmla="*/ 528 h 504"/>
                <a:gd name="T28" fmla="*/ 62 w 304"/>
                <a:gd name="T29" fmla="*/ 537 h 504"/>
                <a:gd name="T30" fmla="*/ 62 w 304"/>
                <a:gd name="T31" fmla="*/ 537 h 504"/>
                <a:gd name="T32" fmla="*/ 71 w 304"/>
                <a:gd name="T33" fmla="*/ 537 h 504"/>
                <a:gd name="T34" fmla="*/ 88 w 304"/>
                <a:gd name="T35" fmla="*/ 528 h 504"/>
                <a:gd name="T36" fmla="*/ 97 w 304"/>
                <a:gd name="T37" fmla="*/ 528 h 504"/>
                <a:gd name="T38" fmla="*/ 97 w 304"/>
                <a:gd name="T39" fmla="*/ 528 h 504"/>
                <a:gd name="T40" fmla="*/ 97 w 304"/>
                <a:gd name="T41" fmla="*/ 520 h 504"/>
                <a:gd name="T42" fmla="*/ 97 w 304"/>
                <a:gd name="T43" fmla="*/ 520 h 504"/>
                <a:gd name="T44" fmla="*/ 106 w 304"/>
                <a:gd name="T45" fmla="*/ 511 h 504"/>
                <a:gd name="T46" fmla="*/ 106 w 304"/>
                <a:gd name="T47" fmla="*/ 511 h 504"/>
                <a:gd name="T48" fmla="*/ 115 w 304"/>
                <a:gd name="T49" fmla="*/ 503 h 504"/>
                <a:gd name="T50" fmla="*/ 106 w 304"/>
                <a:gd name="T51" fmla="*/ 494 h 504"/>
                <a:gd name="T52" fmla="*/ 106 w 304"/>
                <a:gd name="T53" fmla="*/ 494 h 504"/>
                <a:gd name="T54" fmla="*/ 115 w 304"/>
                <a:gd name="T55" fmla="*/ 494 h 504"/>
                <a:gd name="T56" fmla="*/ 115 w 304"/>
                <a:gd name="T57" fmla="*/ 477 h 504"/>
                <a:gd name="T58" fmla="*/ 97 w 304"/>
                <a:gd name="T59" fmla="*/ 469 h 504"/>
                <a:gd name="T60" fmla="*/ 88 w 304"/>
                <a:gd name="T61" fmla="*/ 469 h 504"/>
                <a:gd name="T62" fmla="*/ 88 w 304"/>
                <a:gd name="T63" fmla="*/ 469 h 504"/>
                <a:gd name="T64" fmla="*/ 88 w 304"/>
                <a:gd name="T65" fmla="*/ 452 h 504"/>
                <a:gd name="T66" fmla="*/ 88 w 304"/>
                <a:gd name="T67" fmla="*/ 452 h 504"/>
                <a:gd name="T68" fmla="*/ 335 w 304"/>
                <a:gd name="T69" fmla="*/ 426 h 504"/>
                <a:gd name="T70" fmla="*/ 335 w 304"/>
                <a:gd name="T71" fmla="*/ 426 h 504"/>
                <a:gd name="T72" fmla="*/ 317 w 304"/>
                <a:gd name="T73" fmla="*/ 392 h 504"/>
                <a:gd name="T74" fmla="*/ 317 w 304"/>
                <a:gd name="T75" fmla="*/ 392 h 504"/>
                <a:gd name="T76" fmla="*/ 317 w 304"/>
                <a:gd name="T77" fmla="*/ 384 h 504"/>
                <a:gd name="T78" fmla="*/ 317 w 304"/>
                <a:gd name="T79" fmla="*/ 367 h 504"/>
                <a:gd name="T80" fmla="*/ 309 w 304"/>
                <a:gd name="T81" fmla="*/ 358 h 504"/>
                <a:gd name="T82" fmla="*/ 309 w 304"/>
                <a:gd name="T83" fmla="*/ 332 h 504"/>
                <a:gd name="T84" fmla="*/ 309 w 304"/>
                <a:gd name="T85" fmla="*/ 324 h 504"/>
                <a:gd name="T86" fmla="*/ 309 w 304"/>
                <a:gd name="T87" fmla="*/ 298 h 504"/>
                <a:gd name="T88" fmla="*/ 326 w 304"/>
                <a:gd name="T89" fmla="*/ 290 h 504"/>
                <a:gd name="T90" fmla="*/ 317 w 304"/>
                <a:gd name="T91" fmla="*/ 281 h 504"/>
                <a:gd name="T92" fmla="*/ 317 w 304"/>
                <a:gd name="T93" fmla="*/ 264 h 504"/>
                <a:gd name="T94" fmla="*/ 309 w 304"/>
                <a:gd name="T95" fmla="*/ 256 h 504"/>
                <a:gd name="T96" fmla="*/ 309 w 304"/>
                <a:gd name="T97" fmla="*/ 256 h 504"/>
                <a:gd name="T98" fmla="*/ 291 w 304"/>
                <a:gd name="T99" fmla="*/ 222 h 504"/>
                <a:gd name="T100" fmla="*/ 229 w 304"/>
                <a:gd name="T101" fmla="*/ 0 h 504"/>
                <a:gd name="T102" fmla="*/ 229 w 304"/>
                <a:gd name="T103" fmla="*/ 0 h 504"/>
                <a:gd name="T104" fmla="*/ 0 w 304"/>
                <a:gd name="T105" fmla="*/ 17 h 504"/>
                <a:gd name="T106" fmla="*/ 0 w 304"/>
                <a:gd name="T107" fmla="*/ 17 h 504"/>
                <a:gd name="T108" fmla="*/ 0 w 304"/>
                <a:gd name="T109" fmla="*/ 358 h 504"/>
                <a:gd name="T110" fmla="*/ 0 w 304"/>
                <a:gd name="T111" fmla="*/ 358 h 504"/>
                <a:gd name="T112" fmla="*/ 18 w 304"/>
                <a:gd name="T113" fmla="*/ 520 h 504"/>
                <a:gd name="T114" fmla="*/ 18 w 304"/>
                <a:gd name="T115" fmla="*/ 520 h 504"/>
                <a:gd name="T116" fmla="*/ 35 w 304"/>
                <a:gd name="T117" fmla="*/ 520 h 504"/>
                <a:gd name="T118" fmla="*/ 35 w 304"/>
                <a:gd name="T119" fmla="*/ 520 h 504"/>
                <a:gd name="T120" fmla="*/ 44 w 304"/>
                <a:gd name="T121" fmla="*/ 528 h 50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04"/>
                <a:gd name="T184" fmla="*/ 0 h 504"/>
                <a:gd name="T185" fmla="*/ 304 w 304"/>
                <a:gd name="T186" fmla="*/ 504 h 50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04" h="504">
                  <a:moveTo>
                    <a:pt x="40" y="496"/>
                  </a:moveTo>
                  <a:lnTo>
                    <a:pt x="40" y="496"/>
                  </a:lnTo>
                  <a:lnTo>
                    <a:pt x="48" y="488"/>
                  </a:lnTo>
                  <a:lnTo>
                    <a:pt x="40" y="480"/>
                  </a:lnTo>
                  <a:lnTo>
                    <a:pt x="48" y="448"/>
                  </a:lnTo>
                  <a:lnTo>
                    <a:pt x="56" y="448"/>
                  </a:lnTo>
                  <a:lnTo>
                    <a:pt x="56" y="480"/>
                  </a:lnTo>
                  <a:lnTo>
                    <a:pt x="72" y="496"/>
                  </a:lnTo>
                  <a:lnTo>
                    <a:pt x="56" y="504"/>
                  </a:lnTo>
                  <a:lnTo>
                    <a:pt x="64" y="504"/>
                  </a:lnTo>
                  <a:lnTo>
                    <a:pt x="80" y="496"/>
                  </a:lnTo>
                  <a:lnTo>
                    <a:pt x="88" y="496"/>
                  </a:lnTo>
                  <a:lnTo>
                    <a:pt x="88" y="488"/>
                  </a:lnTo>
                  <a:lnTo>
                    <a:pt x="96" y="480"/>
                  </a:lnTo>
                  <a:lnTo>
                    <a:pt x="104" y="472"/>
                  </a:lnTo>
                  <a:lnTo>
                    <a:pt x="96" y="464"/>
                  </a:lnTo>
                  <a:lnTo>
                    <a:pt x="104" y="464"/>
                  </a:lnTo>
                  <a:lnTo>
                    <a:pt x="104" y="448"/>
                  </a:lnTo>
                  <a:lnTo>
                    <a:pt x="88" y="440"/>
                  </a:lnTo>
                  <a:lnTo>
                    <a:pt x="80" y="440"/>
                  </a:lnTo>
                  <a:lnTo>
                    <a:pt x="80" y="424"/>
                  </a:lnTo>
                  <a:lnTo>
                    <a:pt x="304" y="400"/>
                  </a:lnTo>
                  <a:lnTo>
                    <a:pt x="288" y="368"/>
                  </a:lnTo>
                  <a:lnTo>
                    <a:pt x="288" y="360"/>
                  </a:lnTo>
                  <a:lnTo>
                    <a:pt x="288" y="344"/>
                  </a:lnTo>
                  <a:lnTo>
                    <a:pt x="280" y="336"/>
                  </a:lnTo>
                  <a:lnTo>
                    <a:pt x="280" y="312"/>
                  </a:lnTo>
                  <a:lnTo>
                    <a:pt x="280" y="304"/>
                  </a:lnTo>
                  <a:lnTo>
                    <a:pt x="280" y="280"/>
                  </a:lnTo>
                  <a:lnTo>
                    <a:pt x="296" y="272"/>
                  </a:lnTo>
                  <a:lnTo>
                    <a:pt x="288" y="264"/>
                  </a:lnTo>
                  <a:lnTo>
                    <a:pt x="288" y="248"/>
                  </a:lnTo>
                  <a:lnTo>
                    <a:pt x="280" y="240"/>
                  </a:lnTo>
                  <a:lnTo>
                    <a:pt x="264" y="208"/>
                  </a:lnTo>
                  <a:lnTo>
                    <a:pt x="208" y="0"/>
                  </a:lnTo>
                  <a:lnTo>
                    <a:pt x="0" y="16"/>
                  </a:lnTo>
                  <a:lnTo>
                    <a:pt x="0" y="336"/>
                  </a:lnTo>
                  <a:lnTo>
                    <a:pt x="16" y="488"/>
                  </a:lnTo>
                  <a:lnTo>
                    <a:pt x="32" y="488"/>
                  </a:lnTo>
                  <a:lnTo>
                    <a:pt x="40" y="496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8" name="Freeform 79"/>
            <p:cNvSpPr>
              <a:spLocks/>
            </p:cNvSpPr>
            <p:nvPr/>
          </p:nvSpPr>
          <p:spPr bwMode="auto">
            <a:xfrm>
              <a:off x="3832" y="2526"/>
              <a:ext cx="450" cy="324"/>
            </a:xfrm>
            <a:custGeom>
              <a:avLst/>
              <a:gdLst>
                <a:gd name="T0" fmla="*/ 247 w 408"/>
                <a:gd name="T1" fmla="*/ 298 h 304"/>
                <a:gd name="T2" fmla="*/ 212 w 408"/>
                <a:gd name="T3" fmla="*/ 264 h 304"/>
                <a:gd name="T4" fmla="*/ 212 w 408"/>
                <a:gd name="T5" fmla="*/ 239 h 304"/>
                <a:gd name="T6" fmla="*/ 176 w 408"/>
                <a:gd name="T7" fmla="*/ 222 h 304"/>
                <a:gd name="T8" fmla="*/ 168 w 408"/>
                <a:gd name="T9" fmla="*/ 213 h 304"/>
                <a:gd name="T10" fmla="*/ 150 w 408"/>
                <a:gd name="T11" fmla="*/ 188 h 304"/>
                <a:gd name="T12" fmla="*/ 132 w 408"/>
                <a:gd name="T13" fmla="*/ 179 h 304"/>
                <a:gd name="T14" fmla="*/ 124 w 408"/>
                <a:gd name="T15" fmla="*/ 171 h 304"/>
                <a:gd name="T16" fmla="*/ 106 w 408"/>
                <a:gd name="T17" fmla="*/ 153 h 304"/>
                <a:gd name="T18" fmla="*/ 88 w 408"/>
                <a:gd name="T19" fmla="*/ 153 h 304"/>
                <a:gd name="T20" fmla="*/ 71 w 408"/>
                <a:gd name="T21" fmla="*/ 128 h 304"/>
                <a:gd name="T22" fmla="*/ 53 w 408"/>
                <a:gd name="T23" fmla="*/ 94 h 304"/>
                <a:gd name="T24" fmla="*/ 44 w 408"/>
                <a:gd name="T25" fmla="*/ 94 h 304"/>
                <a:gd name="T26" fmla="*/ 26 w 408"/>
                <a:gd name="T27" fmla="*/ 85 h 304"/>
                <a:gd name="T28" fmla="*/ 18 w 408"/>
                <a:gd name="T29" fmla="*/ 85 h 304"/>
                <a:gd name="T30" fmla="*/ 0 w 408"/>
                <a:gd name="T31" fmla="*/ 60 h 304"/>
                <a:gd name="T32" fmla="*/ 18 w 408"/>
                <a:gd name="T33" fmla="*/ 43 h 304"/>
                <a:gd name="T34" fmla="*/ 35 w 408"/>
                <a:gd name="T35" fmla="*/ 34 h 304"/>
                <a:gd name="T36" fmla="*/ 106 w 408"/>
                <a:gd name="T37" fmla="*/ 9 h 304"/>
                <a:gd name="T38" fmla="*/ 194 w 408"/>
                <a:gd name="T39" fmla="*/ 0 h 304"/>
                <a:gd name="T40" fmla="*/ 221 w 408"/>
                <a:gd name="T41" fmla="*/ 9 h 304"/>
                <a:gd name="T42" fmla="*/ 229 w 408"/>
                <a:gd name="T43" fmla="*/ 26 h 304"/>
                <a:gd name="T44" fmla="*/ 326 w 408"/>
                <a:gd name="T45" fmla="*/ 17 h 304"/>
                <a:gd name="T46" fmla="*/ 450 w 408"/>
                <a:gd name="T47" fmla="*/ 94 h 304"/>
                <a:gd name="T48" fmla="*/ 441 w 408"/>
                <a:gd name="T49" fmla="*/ 102 h 304"/>
                <a:gd name="T50" fmla="*/ 397 w 408"/>
                <a:gd name="T51" fmla="*/ 162 h 304"/>
                <a:gd name="T52" fmla="*/ 397 w 408"/>
                <a:gd name="T53" fmla="*/ 162 h 304"/>
                <a:gd name="T54" fmla="*/ 388 w 408"/>
                <a:gd name="T55" fmla="*/ 162 h 304"/>
                <a:gd name="T56" fmla="*/ 406 w 408"/>
                <a:gd name="T57" fmla="*/ 179 h 304"/>
                <a:gd name="T58" fmla="*/ 388 w 408"/>
                <a:gd name="T59" fmla="*/ 196 h 304"/>
                <a:gd name="T60" fmla="*/ 362 w 408"/>
                <a:gd name="T61" fmla="*/ 222 h 304"/>
                <a:gd name="T62" fmla="*/ 353 w 408"/>
                <a:gd name="T63" fmla="*/ 230 h 304"/>
                <a:gd name="T64" fmla="*/ 344 w 408"/>
                <a:gd name="T65" fmla="*/ 230 h 304"/>
                <a:gd name="T66" fmla="*/ 344 w 408"/>
                <a:gd name="T67" fmla="*/ 239 h 304"/>
                <a:gd name="T68" fmla="*/ 353 w 408"/>
                <a:gd name="T69" fmla="*/ 239 h 304"/>
                <a:gd name="T70" fmla="*/ 326 w 408"/>
                <a:gd name="T71" fmla="*/ 256 h 304"/>
                <a:gd name="T72" fmla="*/ 326 w 408"/>
                <a:gd name="T73" fmla="*/ 247 h 304"/>
                <a:gd name="T74" fmla="*/ 318 w 408"/>
                <a:gd name="T75" fmla="*/ 256 h 304"/>
                <a:gd name="T76" fmla="*/ 326 w 408"/>
                <a:gd name="T77" fmla="*/ 264 h 304"/>
                <a:gd name="T78" fmla="*/ 318 w 408"/>
                <a:gd name="T79" fmla="*/ 273 h 304"/>
                <a:gd name="T80" fmla="*/ 309 w 408"/>
                <a:gd name="T81" fmla="*/ 273 h 304"/>
                <a:gd name="T82" fmla="*/ 282 w 408"/>
                <a:gd name="T83" fmla="*/ 273 h 304"/>
                <a:gd name="T84" fmla="*/ 274 w 408"/>
                <a:gd name="T85" fmla="*/ 273 h 304"/>
                <a:gd name="T86" fmla="*/ 265 w 408"/>
                <a:gd name="T87" fmla="*/ 290 h 304"/>
                <a:gd name="T88" fmla="*/ 274 w 408"/>
                <a:gd name="T89" fmla="*/ 298 h 304"/>
                <a:gd name="T90" fmla="*/ 265 w 408"/>
                <a:gd name="T91" fmla="*/ 324 h 304"/>
                <a:gd name="T92" fmla="*/ 247 w 408"/>
                <a:gd name="T93" fmla="*/ 324 h 30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08"/>
                <a:gd name="T142" fmla="*/ 0 h 304"/>
                <a:gd name="T143" fmla="*/ 408 w 408"/>
                <a:gd name="T144" fmla="*/ 304 h 30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08" h="304">
                  <a:moveTo>
                    <a:pt x="224" y="296"/>
                  </a:moveTo>
                  <a:lnTo>
                    <a:pt x="224" y="280"/>
                  </a:lnTo>
                  <a:lnTo>
                    <a:pt x="200" y="256"/>
                  </a:lnTo>
                  <a:lnTo>
                    <a:pt x="192" y="248"/>
                  </a:lnTo>
                  <a:lnTo>
                    <a:pt x="192" y="224"/>
                  </a:lnTo>
                  <a:lnTo>
                    <a:pt x="168" y="216"/>
                  </a:lnTo>
                  <a:lnTo>
                    <a:pt x="160" y="208"/>
                  </a:lnTo>
                  <a:lnTo>
                    <a:pt x="152" y="200"/>
                  </a:lnTo>
                  <a:lnTo>
                    <a:pt x="136" y="192"/>
                  </a:lnTo>
                  <a:lnTo>
                    <a:pt x="136" y="176"/>
                  </a:lnTo>
                  <a:lnTo>
                    <a:pt x="128" y="168"/>
                  </a:lnTo>
                  <a:lnTo>
                    <a:pt x="120" y="168"/>
                  </a:lnTo>
                  <a:lnTo>
                    <a:pt x="112" y="160"/>
                  </a:lnTo>
                  <a:lnTo>
                    <a:pt x="104" y="144"/>
                  </a:lnTo>
                  <a:lnTo>
                    <a:pt x="96" y="144"/>
                  </a:lnTo>
                  <a:lnTo>
                    <a:pt x="80" y="144"/>
                  </a:lnTo>
                  <a:lnTo>
                    <a:pt x="72" y="128"/>
                  </a:lnTo>
                  <a:lnTo>
                    <a:pt x="64" y="120"/>
                  </a:lnTo>
                  <a:lnTo>
                    <a:pt x="56" y="96"/>
                  </a:lnTo>
                  <a:lnTo>
                    <a:pt x="48" y="88"/>
                  </a:lnTo>
                  <a:lnTo>
                    <a:pt x="40" y="88"/>
                  </a:lnTo>
                  <a:lnTo>
                    <a:pt x="32" y="88"/>
                  </a:lnTo>
                  <a:lnTo>
                    <a:pt x="24" y="80"/>
                  </a:lnTo>
                  <a:lnTo>
                    <a:pt x="16" y="80"/>
                  </a:lnTo>
                  <a:lnTo>
                    <a:pt x="0" y="80"/>
                  </a:lnTo>
                  <a:lnTo>
                    <a:pt x="0" y="56"/>
                  </a:lnTo>
                  <a:lnTo>
                    <a:pt x="16" y="40"/>
                  </a:lnTo>
                  <a:lnTo>
                    <a:pt x="24" y="40"/>
                  </a:lnTo>
                  <a:lnTo>
                    <a:pt x="32" y="32"/>
                  </a:lnTo>
                  <a:lnTo>
                    <a:pt x="72" y="8"/>
                  </a:lnTo>
                  <a:lnTo>
                    <a:pt x="96" y="8"/>
                  </a:lnTo>
                  <a:lnTo>
                    <a:pt x="176" y="0"/>
                  </a:lnTo>
                  <a:lnTo>
                    <a:pt x="192" y="0"/>
                  </a:lnTo>
                  <a:lnTo>
                    <a:pt x="200" y="8"/>
                  </a:lnTo>
                  <a:lnTo>
                    <a:pt x="208" y="16"/>
                  </a:lnTo>
                  <a:lnTo>
                    <a:pt x="208" y="24"/>
                  </a:lnTo>
                  <a:lnTo>
                    <a:pt x="296" y="16"/>
                  </a:lnTo>
                  <a:lnTo>
                    <a:pt x="408" y="88"/>
                  </a:lnTo>
                  <a:lnTo>
                    <a:pt x="400" y="96"/>
                  </a:lnTo>
                  <a:lnTo>
                    <a:pt x="368" y="120"/>
                  </a:lnTo>
                  <a:lnTo>
                    <a:pt x="360" y="152"/>
                  </a:lnTo>
                  <a:lnTo>
                    <a:pt x="352" y="152"/>
                  </a:lnTo>
                  <a:lnTo>
                    <a:pt x="352" y="160"/>
                  </a:lnTo>
                  <a:lnTo>
                    <a:pt x="368" y="168"/>
                  </a:lnTo>
                  <a:lnTo>
                    <a:pt x="368" y="176"/>
                  </a:lnTo>
                  <a:lnTo>
                    <a:pt x="352" y="184"/>
                  </a:lnTo>
                  <a:lnTo>
                    <a:pt x="336" y="184"/>
                  </a:lnTo>
                  <a:lnTo>
                    <a:pt x="328" y="208"/>
                  </a:lnTo>
                  <a:lnTo>
                    <a:pt x="320" y="216"/>
                  </a:lnTo>
                  <a:lnTo>
                    <a:pt x="312" y="216"/>
                  </a:lnTo>
                  <a:lnTo>
                    <a:pt x="312" y="224"/>
                  </a:lnTo>
                  <a:lnTo>
                    <a:pt x="320" y="224"/>
                  </a:lnTo>
                  <a:lnTo>
                    <a:pt x="296" y="240"/>
                  </a:lnTo>
                  <a:lnTo>
                    <a:pt x="296" y="232"/>
                  </a:lnTo>
                  <a:lnTo>
                    <a:pt x="288" y="240"/>
                  </a:lnTo>
                  <a:lnTo>
                    <a:pt x="296" y="248"/>
                  </a:lnTo>
                  <a:lnTo>
                    <a:pt x="288" y="256"/>
                  </a:lnTo>
                  <a:lnTo>
                    <a:pt x="280" y="256"/>
                  </a:lnTo>
                  <a:lnTo>
                    <a:pt x="264" y="256"/>
                  </a:lnTo>
                  <a:lnTo>
                    <a:pt x="256" y="256"/>
                  </a:lnTo>
                  <a:lnTo>
                    <a:pt x="248" y="256"/>
                  </a:lnTo>
                  <a:lnTo>
                    <a:pt x="240" y="272"/>
                  </a:lnTo>
                  <a:lnTo>
                    <a:pt x="248" y="280"/>
                  </a:lnTo>
                  <a:lnTo>
                    <a:pt x="240" y="304"/>
                  </a:lnTo>
                  <a:lnTo>
                    <a:pt x="232" y="304"/>
                  </a:lnTo>
                  <a:lnTo>
                    <a:pt x="224" y="304"/>
                  </a:lnTo>
                  <a:lnTo>
                    <a:pt x="224" y="296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9" name="Freeform 80"/>
            <p:cNvSpPr>
              <a:spLocks/>
            </p:cNvSpPr>
            <p:nvPr/>
          </p:nvSpPr>
          <p:spPr bwMode="auto">
            <a:xfrm>
              <a:off x="3744" y="2296"/>
              <a:ext cx="750" cy="323"/>
            </a:xfrm>
            <a:custGeom>
              <a:avLst/>
              <a:gdLst>
                <a:gd name="T0" fmla="*/ 582 w 680"/>
                <a:gd name="T1" fmla="*/ 315 h 304"/>
                <a:gd name="T2" fmla="*/ 591 w 680"/>
                <a:gd name="T3" fmla="*/ 289 h 304"/>
                <a:gd name="T4" fmla="*/ 591 w 680"/>
                <a:gd name="T5" fmla="*/ 281 h 304"/>
                <a:gd name="T6" fmla="*/ 626 w 680"/>
                <a:gd name="T7" fmla="*/ 229 h 304"/>
                <a:gd name="T8" fmla="*/ 635 w 680"/>
                <a:gd name="T9" fmla="*/ 229 h 304"/>
                <a:gd name="T10" fmla="*/ 679 w 680"/>
                <a:gd name="T11" fmla="*/ 204 h 304"/>
                <a:gd name="T12" fmla="*/ 688 w 680"/>
                <a:gd name="T13" fmla="*/ 195 h 304"/>
                <a:gd name="T14" fmla="*/ 697 w 680"/>
                <a:gd name="T15" fmla="*/ 195 h 304"/>
                <a:gd name="T16" fmla="*/ 715 w 680"/>
                <a:gd name="T17" fmla="*/ 162 h 304"/>
                <a:gd name="T18" fmla="*/ 706 w 680"/>
                <a:gd name="T19" fmla="*/ 170 h 304"/>
                <a:gd name="T20" fmla="*/ 697 w 680"/>
                <a:gd name="T21" fmla="*/ 162 h 304"/>
                <a:gd name="T22" fmla="*/ 671 w 680"/>
                <a:gd name="T23" fmla="*/ 187 h 304"/>
                <a:gd name="T24" fmla="*/ 653 w 680"/>
                <a:gd name="T25" fmla="*/ 170 h 304"/>
                <a:gd name="T26" fmla="*/ 679 w 680"/>
                <a:gd name="T27" fmla="*/ 178 h 304"/>
                <a:gd name="T28" fmla="*/ 679 w 680"/>
                <a:gd name="T29" fmla="*/ 153 h 304"/>
                <a:gd name="T30" fmla="*/ 688 w 680"/>
                <a:gd name="T31" fmla="*/ 153 h 304"/>
                <a:gd name="T32" fmla="*/ 644 w 680"/>
                <a:gd name="T33" fmla="*/ 127 h 304"/>
                <a:gd name="T34" fmla="*/ 671 w 680"/>
                <a:gd name="T35" fmla="*/ 127 h 304"/>
                <a:gd name="T36" fmla="*/ 679 w 680"/>
                <a:gd name="T37" fmla="*/ 119 h 304"/>
                <a:gd name="T38" fmla="*/ 688 w 680"/>
                <a:gd name="T39" fmla="*/ 127 h 304"/>
                <a:gd name="T40" fmla="*/ 697 w 680"/>
                <a:gd name="T41" fmla="*/ 119 h 304"/>
                <a:gd name="T42" fmla="*/ 741 w 680"/>
                <a:gd name="T43" fmla="*/ 93 h 304"/>
                <a:gd name="T44" fmla="*/ 750 w 680"/>
                <a:gd name="T45" fmla="*/ 85 h 304"/>
                <a:gd name="T46" fmla="*/ 741 w 680"/>
                <a:gd name="T47" fmla="*/ 59 h 304"/>
                <a:gd name="T48" fmla="*/ 724 w 680"/>
                <a:gd name="T49" fmla="*/ 77 h 304"/>
                <a:gd name="T50" fmla="*/ 724 w 680"/>
                <a:gd name="T51" fmla="*/ 77 h 304"/>
                <a:gd name="T52" fmla="*/ 697 w 680"/>
                <a:gd name="T53" fmla="*/ 59 h 304"/>
                <a:gd name="T54" fmla="*/ 662 w 680"/>
                <a:gd name="T55" fmla="*/ 77 h 304"/>
                <a:gd name="T56" fmla="*/ 644 w 680"/>
                <a:gd name="T57" fmla="*/ 77 h 304"/>
                <a:gd name="T58" fmla="*/ 653 w 680"/>
                <a:gd name="T59" fmla="*/ 51 h 304"/>
                <a:gd name="T60" fmla="*/ 662 w 680"/>
                <a:gd name="T61" fmla="*/ 59 h 304"/>
                <a:gd name="T62" fmla="*/ 688 w 680"/>
                <a:gd name="T63" fmla="*/ 51 h 304"/>
                <a:gd name="T64" fmla="*/ 671 w 680"/>
                <a:gd name="T65" fmla="*/ 42 h 304"/>
                <a:gd name="T66" fmla="*/ 697 w 680"/>
                <a:gd name="T67" fmla="*/ 51 h 304"/>
                <a:gd name="T68" fmla="*/ 706 w 680"/>
                <a:gd name="T69" fmla="*/ 34 h 304"/>
                <a:gd name="T70" fmla="*/ 706 w 680"/>
                <a:gd name="T71" fmla="*/ 34 h 304"/>
                <a:gd name="T72" fmla="*/ 724 w 680"/>
                <a:gd name="T73" fmla="*/ 34 h 304"/>
                <a:gd name="T74" fmla="*/ 724 w 680"/>
                <a:gd name="T75" fmla="*/ 34 h 304"/>
                <a:gd name="T76" fmla="*/ 706 w 680"/>
                <a:gd name="T77" fmla="*/ 9 h 304"/>
                <a:gd name="T78" fmla="*/ 574 w 680"/>
                <a:gd name="T79" fmla="*/ 25 h 304"/>
                <a:gd name="T80" fmla="*/ 203 w 680"/>
                <a:gd name="T81" fmla="*/ 77 h 304"/>
                <a:gd name="T82" fmla="*/ 203 w 680"/>
                <a:gd name="T83" fmla="*/ 110 h 304"/>
                <a:gd name="T84" fmla="*/ 185 w 680"/>
                <a:gd name="T85" fmla="*/ 136 h 304"/>
                <a:gd name="T86" fmla="*/ 141 w 680"/>
                <a:gd name="T87" fmla="*/ 162 h 304"/>
                <a:gd name="T88" fmla="*/ 106 w 680"/>
                <a:gd name="T89" fmla="*/ 178 h 304"/>
                <a:gd name="T90" fmla="*/ 71 w 680"/>
                <a:gd name="T91" fmla="*/ 204 h 304"/>
                <a:gd name="T92" fmla="*/ 26 w 680"/>
                <a:gd name="T93" fmla="*/ 229 h 304"/>
                <a:gd name="T94" fmla="*/ 0 w 680"/>
                <a:gd name="T95" fmla="*/ 289 h 304"/>
                <a:gd name="T96" fmla="*/ 124 w 680"/>
                <a:gd name="T97" fmla="*/ 263 h 304"/>
                <a:gd name="T98" fmla="*/ 282 w 680"/>
                <a:gd name="T99" fmla="*/ 229 h 304"/>
                <a:gd name="T100" fmla="*/ 318 w 680"/>
                <a:gd name="T101" fmla="*/ 255 h 304"/>
                <a:gd name="T102" fmla="*/ 538 w 680"/>
                <a:gd name="T103" fmla="*/ 323 h 3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80"/>
                <a:gd name="T157" fmla="*/ 0 h 304"/>
                <a:gd name="T158" fmla="*/ 680 w 680"/>
                <a:gd name="T159" fmla="*/ 304 h 3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80" h="304">
                  <a:moveTo>
                    <a:pt x="496" y="296"/>
                  </a:moveTo>
                  <a:lnTo>
                    <a:pt x="512" y="288"/>
                  </a:lnTo>
                  <a:lnTo>
                    <a:pt x="528" y="288"/>
                  </a:lnTo>
                  <a:lnTo>
                    <a:pt x="528" y="296"/>
                  </a:lnTo>
                  <a:lnTo>
                    <a:pt x="528" y="272"/>
                  </a:lnTo>
                  <a:lnTo>
                    <a:pt x="536" y="272"/>
                  </a:lnTo>
                  <a:lnTo>
                    <a:pt x="536" y="288"/>
                  </a:lnTo>
                  <a:lnTo>
                    <a:pt x="536" y="264"/>
                  </a:lnTo>
                  <a:lnTo>
                    <a:pt x="560" y="232"/>
                  </a:lnTo>
                  <a:lnTo>
                    <a:pt x="568" y="224"/>
                  </a:lnTo>
                  <a:lnTo>
                    <a:pt x="568" y="216"/>
                  </a:lnTo>
                  <a:lnTo>
                    <a:pt x="576" y="216"/>
                  </a:lnTo>
                  <a:lnTo>
                    <a:pt x="584" y="208"/>
                  </a:lnTo>
                  <a:lnTo>
                    <a:pt x="600" y="192"/>
                  </a:lnTo>
                  <a:lnTo>
                    <a:pt x="616" y="192"/>
                  </a:lnTo>
                  <a:lnTo>
                    <a:pt x="616" y="184"/>
                  </a:lnTo>
                  <a:lnTo>
                    <a:pt x="624" y="184"/>
                  </a:lnTo>
                  <a:lnTo>
                    <a:pt x="632" y="184"/>
                  </a:lnTo>
                  <a:lnTo>
                    <a:pt x="648" y="168"/>
                  </a:lnTo>
                  <a:lnTo>
                    <a:pt x="648" y="160"/>
                  </a:lnTo>
                  <a:lnTo>
                    <a:pt x="648" y="152"/>
                  </a:lnTo>
                  <a:lnTo>
                    <a:pt x="640" y="160"/>
                  </a:lnTo>
                  <a:lnTo>
                    <a:pt x="640" y="152"/>
                  </a:lnTo>
                  <a:lnTo>
                    <a:pt x="632" y="152"/>
                  </a:lnTo>
                  <a:lnTo>
                    <a:pt x="632" y="160"/>
                  </a:lnTo>
                  <a:lnTo>
                    <a:pt x="624" y="160"/>
                  </a:lnTo>
                  <a:lnTo>
                    <a:pt x="608" y="176"/>
                  </a:lnTo>
                  <a:lnTo>
                    <a:pt x="600" y="168"/>
                  </a:lnTo>
                  <a:lnTo>
                    <a:pt x="592" y="160"/>
                  </a:lnTo>
                  <a:lnTo>
                    <a:pt x="600" y="160"/>
                  </a:lnTo>
                  <a:lnTo>
                    <a:pt x="600" y="168"/>
                  </a:lnTo>
                  <a:lnTo>
                    <a:pt x="616" y="168"/>
                  </a:lnTo>
                  <a:lnTo>
                    <a:pt x="624" y="152"/>
                  </a:lnTo>
                  <a:lnTo>
                    <a:pt x="616" y="144"/>
                  </a:lnTo>
                  <a:lnTo>
                    <a:pt x="624" y="144"/>
                  </a:lnTo>
                  <a:lnTo>
                    <a:pt x="624" y="136"/>
                  </a:lnTo>
                  <a:lnTo>
                    <a:pt x="624" y="128"/>
                  </a:lnTo>
                  <a:lnTo>
                    <a:pt x="584" y="120"/>
                  </a:lnTo>
                  <a:lnTo>
                    <a:pt x="592" y="120"/>
                  </a:lnTo>
                  <a:lnTo>
                    <a:pt x="600" y="120"/>
                  </a:lnTo>
                  <a:lnTo>
                    <a:pt x="608" y="120"/>
                  </a:lnTo>
                  <a:lnTo>
                    <a:pt x="608" y="112"/>
                  </a:lnTo>
                  <a:lnTo>
                    <a:pt x="616" y="112"/>
                  </a:lnTo>
                  <a:lnTo>
                    <a:pt x="624" y="120"/>
                  </a:lnTo>
                  <a:lnTo>
                    <a:pt x="624" y="112"/>
                  </a:lnTo>
                  <a:lnTo>
                    <a:pt x="632" y="112"/>
                  </a:lnTo>
                  <a:lnTo>
                    <a:pt x="640" y="120"/>
                  </a:lnTo>
                  <a:lnTo>
                    <a:pt x="656" y="120"/>
                  </a:lnTo>
                  <a:lnTo>
                    <a:pt x="664" y="104"/>
                  </a:lnTo>
                  <a:lnTo>
                    <a:pt x="672" y="88"/>
                  </a:lnTo>
                  <a:lnTo>
                    <a:pt x="680" y="80"/>
                  </a:lnTo>
                  <a:lnTo>
                    <a:pt x="680" y="72"/>
                  </a:lnTo>
                  <a:lnTo>
                    <a:pt x="672" y="56"/>
                  </a:lnTo>
                  <a:lnTo>
                    <a:pt x="664" y="56"/>
                  </a:lnTo>
                  <a:lnTo>
                    <a:pt x="656" y="64"/>
                  </a:lnTo>
                  <a:lnTo>
                    <a:pt x="656" y="72"/>
                  </a:lnTo>
                  <a:lnTo>
                    <a:pt x="656" y="80"/>
                  </a:lnTo>
                  <a:lnTo>
                    <a:pt x="656" y="88"/>
                  </a:lnTo>
                  <a:lnTo>
                    <a:pt x="656" y="72"/>
                  </a:lnTo>
                  <a:lnTo>
                    <a:pt x="648" y="64"/>
                  </a:lnTo>
                  <a:lnTo>
                    <a:pt x="648" y="56"/>
                  </a:lnTo>
                  <a:lnTo>
                    <a:pt x="640" y="56"/>
                  </a:lnTo>
                  <a:lnTo>
                    <a:pt x="632" y="56"/>
                  </a:lnTo>
                  <a:lnTo>
                    <a:pt x="632" y="64"/>
                  </a:lnTo>
                  <a:lnTo>
                    <a:pt x="616" y="64"/>
                  </a:lnTo>
                  <a:lnTo>
                    <a:pt x="600" y="72"/>
                  </a:lnTo>
                  <a:lnTo>
                    <a:pt x="592" y="80"/>
                  </a:lnTo>
                  <a:lnTo>
                    <a:pt x="584" y="80"/>
                  </a:lnTo>
                  <a:lnTo>
                    <a:pt x="584" y="72"/>
                  </a:lnTo>
                  <a:lnTo>
                    <a:pt x="592" y="72"/>
                  </a:lnTo>
                  <a:lnTo>
                    <a:pt x="592" y="64"/>
                  </a:lnTo>
                  <a:lnTo>
                    <a:pt x="592" y="48"/>
                  </a:lnTo>
                  <a:lnTo>
                    <a:pt x="600" y="56"/>
                  </a:lnTo>
                  <a:lnTo>
                    <a:pt x="608" y="64"/>
                  </a:lnTo>
                  <a:lnTo>
                    <a:pt x="616" y="56"/>
                  </a:lnTo>
                  <a:lnTo>
                    <a:pt x="624" y="48"/>
                  </a:lnTo>
                  <a:lnTo>
                    <a:pt x="616" y="48"/>
                  </a:lnTo>
                  <a:lnTo>
                    <a:pt x="608" y="40"/>
                  </a:lnTo>
                  <a:lnTo>
                    <a:pt x="616" y="40"/>
                  </a:lnTo>
                  <a:lnTo>
                    <a:pt x="624" y="40"/>
                  </a:lnTo>
                  <a:lnTo>
                    <a:pt x="632" y="48"/>
                  </a:lnTo>
                  <a:lnTo>
                    <a:pt x="640" y="40"/>
                  </a:lnTo>
                  <a:lnTo>
                    <a:pt x="640" y="32"/>
                  </a:lnTo>
                  <a:lnTo>
                    <a:pt x="632" y="32"/>
                  </a:lnTo>
                  <a:lnTo>
                    <a:pt x="632" y="24"/>
                  </a:lnTo>
                  <a:lnTo>
                    <a:pt x="640" y="32"/>
                  </a:lnTo>
                  <a:lnTo>
                    <a:pt x="648" y="32"/>
                  </a:lnTo>
                  <a:lnTo>
                    <a:pt x="656" y="32"/>
                  </a:lnTo>
                  <a:lnTo>
                    <a:pt x="664" y="40"/>
                  </a:lnTo>
                  <a:lnTo>
                    <a:pt x="656" y="32"/>
                  </a:lnTo>
                  <a:lnTo>
                    <a:pt x="656" y="24"/>
                  </a:lnTo>
                  <a:lnTo>
                    <a:pt x="648" y="8"/>
                  </a:lnTo>
                  <a:lnTo>
                    <a:pt x="640" y="8"/>
                  </a:lnTo>
                  <a:lnTo>
                    <a:pt x="632" y="0"/>
                  </a:lnTo>
                  <a:lnTo>
                    <a:pt x="520" y="24"/>
                  </a:lnTo>
                  <a:lnTo>
                    <a:pt x="320" y="64"/>
                  </a:lnTo>
                  <a:lnTo>
                    <a:pt x="192" y="72"/>
                  </a:lnTo>
                  <a:lnTo>
                    <a:pt x="184" y="72"/>
                  </a:lnTo>
                  <a:lnTo>
                    <a:pt x="184" y="80"/>
                  </a:lnTo>
                  <a:lnTo>
                    <a:pt x="184" y="88"/>
                  </a:lnTo>
                  <a:lnTo>
                    <a:pt x="192" y="96"/>
                  </a:lnTo>
                  <a:lnTo>
                    <a:pt x="184" y="104"/>
                  </a:lnTo>
                  <a:lnTo>
                    <a:pt x="176" y="104"/>
                  </a:lnTo>
                  <a:lnTo>
                    <a:pt x="168" y="120"/>
                  </a:lnTo>
                  <a:lnTo>
                    <a:pt x="168" y="128"/>
                  </a:lnTo>
                  <a:lnTo>
                    <a:pt x="160" y="128"/>
                  </a:lnTo>
                  <a:lnTo>
                    <a:pt x="152" y="128"/>
                  </a:lnTo>
                  <a:lnTo>
                    <a:pt x="128" y="152"/>
                  </a:lnTo>
                  <a:lnTo>
                    <a:pt x="120" y="144"/>
                  </a:lnTo>
                  <a:lnTo>
                    <a:pt x="112" y="144"/>
                  </a:lnTo>
                  <a:lnTo>
                    <a:pt x="96" y="168"/>
                  </a:lnTo>
                  <a:lnTo>
                    <a:pt x="96" y="176"/>
                  </a:lnTo>
                  <a:lnTo>
                    <a:pt x="80" y="176"/>
                  </a:lnTo>
                  <a:lnTo>
                    <a:pt x="64" y="192"/>
                  </a:lnTo>
                  <a:lnTo>
                    <a:pt x="56" y="200"/>
                  </a:lnTo>
                  <a:lnTo>
                    <a:pt x="32" y="200"/>
                  </a:lnTo>
                  <a:lnTo>
                    <a:pt x="24" y="216"/>
                  </a:lnTo>
                  <a:lnTo>
                    <a:pt x="16" y="240"/>
                  </a:lnTo>
                  <a:lnTo>
                    <a:pt x="0" y="240"/>
                  </a:lnTo>
                  <a:lnTo>
                    <a:pt x="0" y="272"/>
                  </a:lnTo>
                  <a:lnTo>
                    <a:pt x="96" y="256"/>
                  </a:lnTo>
                  <a:lnTo>
                    <a:pt x="104" y="256"/>
                  </a:lnTo>
                  <a:lnTo>
                    <a:pt x="112" y="248"/>
                  </a:lnTo>
                  <a:lnTo>
                    <a:pt x="152" y="224"/>
                  </a:lnTo>
                  <a:lnTo>
                    <a:pt x="176" y="224"/>
                  </a:lnTo>
                  <a:lnTo>
                    <a:pt x="256" y="216"/>
                  </a:lnTo>
                  <a:lnTo>
                    <a:pt x="272" y="216"/>
                  </a:lnTo>
                  <a:lnTo>
                    <a:pt x="280" y="224"/>
                  </a:lnTo>
                  <a:lnTo>
                    <a:pt x="288" y="232"/>
                  </a:lnTo>
                  <a:lnTo>
                    <a:pt x="288" y="240"/>
                  </a:lnTo>
                  <a:lnTo>
                    <a:pt x="376" y="232"/>
                  </a:lnTo>
                  <a:lnTo>
                    <a:pt x="488" y="304"/>
                  </a:lnTo>
                  <a:lnTo>
                    <a:pt x="496" y="296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0" name="Freeform 81"/>
            <p:cNvSpPr>
              <a:spLocks/>
            </p:cNvSpPr>
            <p:nvPr/>
          </p:nvSpPr>
          <p:spPr bwMode="auto">
            <a:xfrm>
              <a:off x="3762" y="2023"/>
              <a:ext cx="697" cy="384"/>
            </a:xfrm>
            <a:custGeom>
              <a:avLst/>
              <a:gdLst>
                <a:gd name="T0" fmla="*/ 688 w 632"/>
                <a:gd name="T1" fmla="*/ 256 h 360"/>
                <a:gd name="T2" fmla="*/ 697 w 632"/>
                <a:gd name="T3" fmla="*/ 265 h 360"/>
                <a:gd name="T4" fmla="*/ 671 w 632"/>
                <a:gd name="T5" fmla="*/ 230 h 360"/>
                <a:gd name="T6" fmla="*/ 662 w 632"/>
                <a:gd name="T7" fmla="*/ 230 h 360"/>
                <a:gd name="T8" fmla="*/ 653 w 632"/>
                <a:gd name="T9" fmla="*/ 239 h 360"/>
                <a:gd name="T10" fmla="*/ 635 w 632"/>
                <a:gd name="T11" fmla="*/ 239 h 360"/>
                <a:gd name="T12" fmla="*/ 626 w 632"/>
                <a:gd name="T13" fmla="*/ 230 h 360"/>
                <a:gd name="T14" fmla="*/ 591 w 632"/>
                <a:gd name="T15" fmla="*/ 213 h 360"/>
                <a:gd name="T16" fmla="*/ 618 w 632"/>
                <a:gd name="T17" fmla="*/ 213 h 360"/>
                <a:gd name="T18" fmla="*/ 653 w 632"/>
                <a:gd name="T19" fmla="*/ 222 h 360"/>
                <a:gd name="T20" fmla="*/ 618 w 632"/>
                <a:gd name="T21" fmla="*/ 205 h 360"/>
                <a:gd name="T22" fmla="*/ 618 w 632"/>
                <a:gd name="T23" fmla="*/ 196 h 360"/>
                <a:gd name="T24" fmla="*/ 635 w 632"/>
                <a:gd name="T25" fmla="*/ 196 h 360"/>
                <a:gd name="T26" fmla="*/ 626 w 632"/>
                <a:gd name="T27" fmla="*/ 188 h 360"/>
                <a:gd name="T28" fmla="*/ 644 w 632"/>
                <a:gd name="T29" fmla="*/ 179 h 360"/>
                <a:gd name="T30" fmla="*/ 618 w 632"/>
                <a:gd name="T31" fmla="*/ 162 h 360"/>
                <a:gd name="T32" fmla="*/ 573 w 632"/>
                <a:gd name="T33" fmla="*/ 128 h 360"/>
                <a:gd name="T34" fmla="*/ 618 w 632"/>
                <a:gd name="T35" fmla="*/ 162 h 360"/>
                <a:gd name="T36" fmla="*/ 635 w 632"/>
                <a:gd name="T37" fmla="*/ 145 h 360"/>
                <a:gd name="T38" fmla="*/ 626 w 632"/>
                <a:gd name="T39" fmla="*/ 128 h 360"/>
                <a:gd name="T40" fmla="*/ 573 w 632"/>
                <a:gd name="T41" fmla="*/ 111 h 360"/>
                <a:gd name="T42" fmla="*/ 538 w 632"/>
                <a:gd name="T43" fmla="*/ 102 h 360"/>
                <a:gd name="T44" fmla="*/ 538 w 632"/>
                <a:gd name="T45" fmla="*/ 68 h 360"/>
                <a:gd name="T46" fmla="*/ 503 w 632"/>
                <a:gd name="T47" fmla="*/ 26 h 360"/>
                <a:gd name="T48" fmla="*/ 485 w 632"/>
                <a:gd name="T49" fmla="*/ 0 h 360"/>
                <a:gd name="T50" fmla="*/ 476 w 632"/>
                <a:gd name="T51" fmla="*/ 17 h 360"/>
                <a:gd name="T52" fmla="*/ 432 w 632"/>
                <a:gd name="T53" fmla="*/ 9 h 360"/>
                <a:gd name="T54" fmla="*/ 423 w 632"/>
                <a:gd name="T55" fmla="*/ 26 h 360"/>
                <a:gd name="T56" fmla="*/ 406 w 632"/>
                <a:gd name="T57" fmla="*/ 60 h 360"/>
                <a:gd name="T58" fmla="*/ 388 w 632"/>
                <a:gd name="T59" fmla="*/ 77 h 360"/>
                <a:gd name="T60" fmla="*/ 371 w 632"/>
                <a:gd name="T61" fmla="*/ 102 h 360"/>
                <a:gd name="T62" fmla="*/ 335 w 632"/>
                <a:gd name="T63" fmla="*/ 111 h 360"/>
                <a:gd name="T64" fmla="*/ 326 w 632"/>
                <a:gd name="T65" fmla="*/ 137 h 360"/>
                <a:gd name="T66" fmla="*/ 318 w 632"/>
                <a:gd name="T67" fmla="*/ 154 h 360"/>
                <a:gd name="T68" fmla="*/ 309 w 632"/>
                <a:gd name="T69" fmla="*/ 188 h 360"/>
                <a:gd name="T70" fmla="*/ 300 w 632"/>
                <a:gd name="T71" fmla="*/ 222 h 360"/>
                <a:gd name="T72" fmla="*/ 300 w 632"/>
                <a:gd name="T73" fmla="*/ 239 h 360"/>
                <a:gd name="T74" fmla="*/ 282 w 632"/>
                <a:gd name="T75" fmla="*/ 247 h 360"/>
                <a:gd name="T76" fmla="*/ 256 w 632"/>
                <a:gd name="T77" fmla="*/ 256 h 360"/>
                <a:gd name="T78" fmla="*/ 247 w 632"/>
                <a:gd name="T79" fmla="*/ 265 h 360"/>
                <a:gd name="T80" fmla="*/ 212 w 632"/>
                <a:gd name="T81" fmla="*/ 273 h 360"/>
                <a:gd name="T82" fmla="*/ 194 w 632"/>
                <a:gd name="T83" fmla="*/ 290 h 360"/>
                <a:gd name="T84" fmla="*/ 159 w 632"/>
                <a:gd name="T85" fmla="*/ 282 h 360"/>
                <a:gd name="T86" fmla="*/ 132 w 632"/>
                <a:gd name="T87" fmla="*/ 282 h 360"/>
                <a:gd name="T88" fmla="*/ 97 w 632"/>
                <a:gd name="T89" fmla="*/ 307 h 360"/>
                <a:gd name="T90" fmla="*/ 62 w 632"/>
                <a:gd name="T91" fmla="*/ 341 h 360"/>
                <a:gd name="T92" fmla="*/ 0 w 632"/>
                <a:gd name="T93" fmla="*/ 384 h 360"/>
                <a:gd name="T94" fmla="*/ 176 w 632"/>
                <a:gd name="T95" fmla="*/ 350 h 360"/>
                <a:gd name="T96" fmla="*/ 679 w 632"/>
                <a:gd name="T97" fmla="*/ 273 h 36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32"/>
                <a:gd name="T148" fmla="*/ 0 h 360"/>
                <a:gd name="T149" fmla="*/ 632 w 632"/>
                <a:gd name="T150" fmla="*/ 360 h 36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32" h="360">
                  <a:moveTo>
                    <a:pt x="624" y="256"/>
                  </a:moveTo>
                  <a:lnTo>
                    <a:pt x="624" y="256"/>
                  </a:lnTo>
                  <a:lnTo>
                    <a:pt x="624" y="240"/>
                  </a:lnTo>
                  <a:lnTo>
                    <a:pt x="632" y="256"/>
                  </a:lnTo>
                  <a:lnTo>
                    <a:pt x="632" y="248"/>
                  </a:lnTo>
                  <a:lnTo>
                    <a:pt x="616" y="216"/>
                  </a:lnTo>
                  <a:lnTo>
                    <a:pt x="608" y="216"/>
                  </a:lnTo>
                  <a:lnTo>
                    <a:pt x="600" y="216"/>
                  </a:lnTo>
                  <a:lnTo>
                    <a:pt x="592" y="216"/>
                  </a:lnTo>
                  <a:lnTo>
                    <a:pt x="592" y="224"/>
                  </a:lnTo>
                  <a:lnTo>
                    <a:pt x="584" y="224"/>
                  </a:lnTo>
                  <a:lnTo>
                    <a:pt x="576" y="224"/>
                  </a:lnTo>
                  <a:lnTo>
                    <a:pt x="576" y="216"/>
                  </a:lnTo>
                  <a:lnTo>
                    <a:pt x="568" y="216"/>
                  </a:lnTo>
                  <a:lnTo>
                    <a:pt x="560" y="208"/>
                  </a:lnTo>
                  <a:lnTo>
                    <a:pt x="544" y="200"/>
                  </a:lnTo>
                  <a:lnTo>
                    <a:pt x="536" y="200"/>
                  </a:lnTo>
                  <a:lnTo>
                    <a:pt x="520" y="200"/>
                  </a:lnTo>
                  <a:lnTo>
                    <a:pt x="528" y="192"/>
                  </a:lnTo>
                  <a:lnTo>
                    <a:pt x="560" y="200"/>
                  </a:lnTo>
                  <a:lnTo>
                    <a:pt x="584" y="216"/>
                  </a:lnTo>
                  <a:lnTo>
                    <a:pt x="592" y="208"/>
                  </a:lnTo>
                  <a:lnTo>
                    <a:pt x="576" y="192"/>
                  </a:lnTo>
                  <a:lnTo>
                    <a:pt x="560" y="192"/>
                  </a:lnTo>
                  <a:lnTo>
                    <a:pt x="544" y="176"/>
                  </a:lnTo>
                  <a:lnTo>
                    <a:pt x="560" y="184"/>
                  </a:lnTo>
                  <a:lnTo>
                    <a:pt x="568" y="192"/>
                  </a:lnTo>
                  <a:lnTo>
                    <a:pt x="576" y="184"/>
                  </a:lnTo>
                  <a:lnTo>
                    <a:pt x="568" y="184"/>
                  </a:lnTo>
                  <a:lnTo>
                    <a:pt x="568" y="176"/>
                  </a:lnTo>
                  <a:lnTo>
                    <a:pt x="584" y="176"/>
                  </a:lnTo>
                  <a:lnTo>
                    <a:pt x="584" y="168"/>
                  </a:lnTo>
                  <a:lnTo>
                    <a:pt x="576" y="160"/>
                  </a:lnTo>
                  <a:lnTo>
                    <a:pt x="576" y="152"/>
                  </a:lnTo>
                  <a:lnTo>
                    <a:pt x="560" y="152"/>
                  </a:lnTo>
                  <a:lnTo>
                    <a:pt x="536" y="136"/>
                  </a:lnTo>
                  <a:lnTo>
                    <a:pt x="520" y="120"/>
                  </a:lnTo>
                  <a:lnTo>
                    <a:pt x="544" y="136"/>
                  </a:lnTo>
                  <a:lnTo>
                    <a:pt x="560" y="152"/>
                  </a:lnTo>
                  <a:lnTo>
                    <a:pt x="568" y="152"/>
                  </a:lnTo>
                  <a:lnTo>
                    <a:pt x="576" y="136"/>
                  </a:lnTo>
                  <a:lnTo>
                    <a:pt x="576" y="128"/>
                  </a:lnTo>
                  <a:lnTo>
                    <a:pt x="576" y="120"/>
                  </a:lnTo>
                  <a:lnTo>
                    <a:pt x="568" y="120"/>
                  </a:lnTo>
                  <a:lnTo>
                    <a:pt x="552" y="112"/>
                  </a:lnTo>
                  <a:lnTo>
                    <a:pt x="536" y="104"/>
                  </a:lnTo>
                  <a:lnTo>
                    <a:pt x="520" y="104"/>
                  </a:lnTo>
                  <a:lnTo>
                    <a:pt x="504" y="96"/>
                  </a:lnTo>
                  <a:lnTo>
                    <a:pt x="504" y="88"/>
                  </a:lnTo>
                  <a:lnTo>
                    <a:pt x="488" y="96"/>
                  </a:lnTo>
                  <a:lnTo>
                    <a:pt x="480" y="96"/>
                  </a:lnTo>
                  <a:lnTo>
                    <a:pt x="480" y="80"/>
                  </a:lnTo>
                  <a:lnTo>
                    <a:pt x="480" y="72"/>
                  </a:lnTo>
                  <a:lnTo>
                    <a:pt x="488" y="64"/>
                  </a:lnTo>
                  <a:lnTo>
                    <a:pt x="496" y="56"/>
                  </a:lnTo>
                  <a:lnTo>
                    <a:pt x="496" y="40"/>
                  </a:lnTo>
                  <a:lnTo>
                    <a:pt x="480" y="24"/>
                  </a:lnTo>
                  <a:lnTo>
                    <a:pt x="456" y="24"/>
                  </a:lnTo>
                  <a:lnTo>
                    <a:pt x="456" y="16"/>
                  </a:lnTo>
                  <a:lnTo>
                    <a:pt x="456" y="8"/>
                  </a:lnTo>
                  <a:lnTo>
                    <a:pt x="456" y="0"/>
                  </a:lnTo>
                  <a:lnTo>
                    <a:pt x="440" y="0"/>
                  </a:lnTo>
                  <a:lnTo>
                    <a:pt x="432" y="8"/>
                  </a:lnTo>
                  <a:lnTo>
                    <a:pt x="432" y="16"/>
                  </a:lnTo>
                  <a:lnTo>
                    <a:pt x="424" y="16"/>
                  </a:lnTo>
                  <a:lnTo>
                    <a:pt x="400" y="8"/>
                  </a:lnTo>
                  <a:lnTo>
                    <a:pt x="392" y="8"/>
                  </a:lnTo>
                  <a:lnTo>
                    <a:pt x="384" y="0"/>
                  </a:lnTo>
                  <a:lnTo>
                    <a:pt x="384" y="24"/>
                  </a:lnTo>
                  <a:lnTo>
                    <a:pt x="376" y="32"/>
                  </a:lnTo>
                  <a:lnTo>
                    <a:pt x="376" y="40"/>
                  </a:lnTo>
                  <a:lnTo>
                    <a:pt x="368" y="56"/>
                  </a:lnTo>
                  <a:lnTo>
                    <a:pt x="360" y="56"/>
                  </a:lnTo>
                  <a:lnTo>
                    <a:pt x="360" y="64"/>
                  </a:lnTo>
                  <a:lnTo>
                    <a:pt x="360" y="72"/>
                  </a:lnTo>
                  <a:lnTo>
                    <a:pt x="352" y="72"/>
                  </a:lnTo>
                  <a:lnTo>
                    <a:pt x="344" y="72"/>
                  </a:lnTo>
                  <a:lnTo>
                    <a:pt x="336" y="72"/>
                  </a:lnTo>
                  <a:lnTo>
                    <a:pt x="336" y="88"/>
                  </a:lnTo>
                  <a:lnTo>
                    <a:pt x="336" y="96"/>
                  </a:lnTo>
                  <a:lnTo>
                    <a:pt x="336" y="104"/>
                  </a:lnTo>
                  <a:lnTo>
                    <a:pt x="336" y="112"/>
                  </a:lnTo>
                  <a:lnTo>
                    <a:pt x="320" y="112"/>
                  </a:lnTo>
                  <a:lnTo>
                    <a:pt x="304" y="104"/>
                  </a:lnTo>
                  <a:lnTo>
                    <a:pt x="296" y="104"/>
                  </a:lnTo>
                  <a:lnTo>
                    <a:pt x="296" y="112"/>
                  </a:lnTo>
                  <a:lnTo>
                    <a:pt x="296" y="120"/>
                  </a:lnTo>
                  <a:lnTo>
                    <a:pt x="296" y="128"/>
                  </a:lnTo>
                  <a:lnTo>
                    <a:pt x="296" y="136"/>
                  </a:lnTo>
                  <a:lnTo>
                    <a:pt x="288" y="144"/>
                  </a:lnTo>
                  <a:lnTo>
                    <a:pt x="288" y="152"/>
                  </a:lnTo>
                  <a:lnTo>
                    <a:pt x="288" y="168"/>
                  </a:lnTo>
                  <a:lnTo>
                    <a:pt x="280" y="176"/>
                  </a:lnTo>
                  <a:lnTo>
                    <a:pt x="272" y="192"/>
                  </a:lnTo>
                  <a:lnTo>
                    <a:pt x="272" y="200"/>
                  </a:lnTo>
                  <a:lnTo>
                    <a:pt x="272" y="208"/>
                  </a:lnTo>
                  <a:lnTo>
                    <a:pt x="264" y="216"/>
                  </a:lnTo>
                  <a:lnTo>
                    <a:pt x="272" y="224"/>
                  </a:lnTo>
                  <a:lnTo>
                    <a:pt x="256" y="232"/>
                  </a:lnTo>
                  <a:lnTo>
                    <a:pt x="240" y="232"/>
                  </a:lnTo>
                  <a:lnTo>
                    <a:pt x="240" y="240"/>
                  </a:lnTo>
                  <a:lnTo>
                    <a:pt x="232" y="240"/>
                  </a:lnTo>
                  <a:lnTo>
                    <a:pt x="224" y="240"/>
                  </a:lnTo>
                  <a:lnTo>
                    <a:pt x="224" y="248"/>
                  </a:lnTo>
                  <a:lnTo>
                    <a:pt x="216" y="256"/>
                  </a:lnTo>
                  <a:lnTo>
                    <a:pt x="208" y="256"/>
                  </a:lnTo>
                  <a:lnTo>
                    <a:pt x="200" y="256"/>
                  </a:lnTo>
                  <a:lnTo>
                    <a:pt x="192" y="256"/>
                  </a:lnTo>
                  <a:lnTo>
                    <a:pt x="184" y="256"/>
                  </a:lnTo>
                  <a:lnTo>
                    <a:pt x="176" y="272"/>
                  </a:lnTo>
                  <a:lnTo>
                    <a:pt x="168" y="272"/>
                  </a:lnTo>
                  <a:lnTo>
                    <a:pt x="160" y="264"/>
                  </a:lnTo>
                  <a:lnTo>
                    <a:pt x="144" y="264"/>
                  </a:lnTo>
                  <a:lnTo>
                    <a:pt x="136" y="248"/>
                  </a:lnTo>
                  <a:lnTo>
                    <a:pt x="136" y="240"/>
                  </a:lnTo>
                  <a:lnTo>
                    <a:pt x="120" y="264"/>
                  </a:lnTo>
                  <a:lnTo>
                    <a:pt x="120" y="256"/>
                  </a:lnTo>
                  <a:lnTo>
                    <a:pt x="120" y="264"/>
                  </a:lnTo>
                  <a:lnTo>
                    <a:pt x="112" y="272"/>
                  </a:lnTo>
                  <a:lnTo>
                    <a:pt x="88" y="288"/>
                  </a:lnTo>
                  <a:lnTo>
                    <a:pt x="88" y="296"/>
                  </a:lnTo>
                  <a:lnTo>
                    <a:pt x="80" y="304"/>
                  </a:lnTo>
                  <a:lnTo>
                    <a:pt x="72" y="320"/>
                  </a:lnTo>
                  <a:lnTo>
                    <a:pt x="56" y="320"/>
                  </a:lnTo>
                  <a:lnTo>
                    <a:pt x="56" y="328"/>
                  </a:lnTo>
                  <a:lnTo>
                    <a:pt x="40" y="344"/>
                  </a:lnTo>
                  <a:lnTo>
                    <a:pt x="16" y="352"/>
                  </a:lnTo>
                  <a:lnTo>
                    <a:pt x="0" y="360"/>
                  </a:lnTo>
                  <a:lnTo>
                    <a:pt x="152" y="336"/>
                  </a:lnTo>
                  <a:lnTo>
                    <a:pt x="160" y="328"/>
                  </a:lnTo>
                  <a:lnTo>
                    <a:pt x="168" y="328"/>
                  </a:lnTo>
                  <a:lnTo>
                    <a:pt x="240" y="328"/>
                  </a:lnTo>
                  <a:lnTo>
                    <a:pt x="448" y="296"/>
                  </a:lnTo>
                  <a:lnTo>
                    <a:pt x="616" y="256"/>
                  </a:lnTo>
                  <a:lnTo>
                    <a:pt x="624" y="256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1" name="Freeform 82"/>
            <p:cNvSpPr>
              <a:spLocks/>
            </p:cNvSpPr>
            <p:nvPr/>
          </p:nvSpPr>
          <p:spPr bwMode="auto">
            <a:xfrm>
              <a:off x="4088" y="1947"/>
              <a:ext cx="397" cy="195"/>
            </a:xfrm>
            <a:custGeom>
              <a:avLst/>
              <a:gdLst>
                <a:gd name="T0" fmla="*/ 221 w 360"/>
                <a:gd name="T1" fmla="*/ 127 h 184"/>
                <a:gd name="T2" fmla="*/ 221 w 360"/>
                <a:gd name="T3" fmla="*/ 170 h 184"/>
                <a:gd name="T4" fmla="*/ 229 w 360"/>
                <a:gd name="T5" fmla="*/ 161 h 184"/>
                <a:gd name="T6" fmla="*/ 247 w 360"/>
                <a:gd name="T7" fmla="*/ 170 h 184"/>
                <a:gd name="T8" fmla="*/ 256 w 360"/>
                <a:gd name="T9" fmla="*/ 178 h 184"/>
                <a:gd name="T10" fmla="*/ 291 w 360"/>
                <a:gd name="T11" fmla="*/ 187 h 184"/>
                <a:gd name="T12" fmla="*/ 300 w 360"/>
                <a:gd name="T13" fmla="*/ 187 h 184"/>
                <a:gd name="T14" fmla="*/ 273 w 360"/>
                <a:gd name="T15" fmla="*/ 170 h 184"/>
                <a:gd name="T16" fmla="*/ 256 w 360"/>
                <a:gd name="T17" fmla="*/ 144 h 184"/>
                <a:gd name="T18" fmla="*/ 282 w 360"/>
                <a:gd name="T19" fmla="*/ 161 h 184"/>
                <a:gd name="T20" fmla="*/ 265 w 360"/>
                <a:gd name="T21" fmla="*/ 127 h 184"/>
                <a:gd name="T22" fmla="*/ 256 w 360"/>
                <a:gd name="T23" fmla="*/ 68 h 184"/>
                <a:gd name="T24" fmla="*/ 265 w 360"/>
                <a:gd name="T25" fmla="*/ 68 h 184"/>
                <a:gd name="T26" fmla="*/ 265 w 360"/>
                <a:gd name="T27" fmla="*/ 51 h 184"/>
                <a:gd name="T28" fmla="*/ 273 w 360"/>
                <a:gd name="T29" fmla="*/ 51 h 184"/>
                <a:gd name="T30" fmla="*/ 282 w 360"/>
                <a:gd name="T31" fmla="*/ 42 h 184"/>
                <a:gd name="T32" fmla="*/ 291 w 360"/>
                <a:gd name="T33" fmla="*/ 25 h 184"/>
                <a:gd name="T34" fmla="*/ 291 w 360"/>
                <a:gd name="T35" fmla="*/ 34 h 184"/>
                <a:gd name="T36" fmla="*/ 300 w 360"/>
                <a:gd name="T37" fmla="*/ 34 h 184"/>
                <a:gd name="T38" fmla="*/ 282 w 360"/>
                <a:gd name="T39" fmla="*/ 51 h 184"/>
                <a:gd name="T40" fmla="*/ 282 w 360"/>
                <a:gd name="T41" fmla="*/ 85 h 184"/>
                <a:gd name="T42" fmla="*/ 300 w 360"/>
                <a:gd name="T43" fmla="*/ 76 h 184"/>
                <a:gd name="T44" fmla="*/ 291 w 360"/>
                <a:gd name="T45" fmla="*/ 102 h 184"/>
                <a:gd name="T46" fmla="*/ 300 w 360"/>
                <a:gd name="T47" fmla="*/ 127 h 184"/>
                <a:gd name="T48" fmla="*/ 291 w 360"/>
                <a:gd name="T49" fmla="*/ 136 h 184"/>
                <a:gd name="T50" fmla="*/ 300 w 360"/>
                <a:gd name="T51" fmla="*/ 136 h 184"/>
                <a:gd name="T52" fmla="*/ 300 w 360"/>
                <a:gd name="T53" fmla="*/ 161 h 184"/>
                <a:gd name="T54" fmla="*/ 309 w 360"/>
                <a:gd name="T55" fmla="*/ 161 h 184"/>
                <a:gd name="T56" fmla="*/ 318 w 360"/>
                <a:gd name="T57" fmla="*/ 161 h 184"/>
                <a:gd name="T58" fmla="*/ 318 w 360"/>
                <a:gd name="T59" fmla="*/ 153 h 184"/>
                <a:gd name="T60" fmla="*/ 326 w 360"/>
                <a:gd name="T61" fmla="*/ 161 h 184"/>
                <a:gd name="T62" fmla="*/ 326 w 360"/>
                <a:gd name="T63" fmla="*/ 170 h 184"/>
                <a:gd name="T64" fmla="*/ 335 w 360"/>
                <a:gd name="T65" fmla="*/ 170 h 184"/>
                <a:gd name="T66" fmla="*/ 335 w 360"/>
                <a:gd name="T67" fmla="*/ 187 h 184"/>
                <a:gd name="T68" fmla="*/ 353 w 360"/>
                <a:gd name="T69" fmla="*/ 195 h 184"/>
                <a:gd name="T70" fmla="*/ 379 w 360"/>
                <a:gd name="T71" fmla="*/ 178 h 184"/>
                <a:gd name="T72" fmla="*/ 379 w 360"/>
                <a:gd name="T73" fmla="*/ 153 h 184"/>
                <a:gd name="T74" fmla="*/ 397 w 360"/>
                <a:gd name="T75" fmla="*/ 127 h 184"/>
                <a:gd name="T76" fmla="*/ 388 w 360"/>
                <a:gd name="T77" fmla="*/ 187 h 184"/>
                <a:gd name="T78" fmla="*/ 397 w 360"/>
                <a:gd name="T79" fmla="*/ 178 h 184"/>
                <a:gd name="T80" fmla="*/ 344 w 360"/>
                <a:gd name="T81" fmla="*/ 136 h 184"/>
                <a:gd name="T82" fmla="*/ 0 w 360"/>
                <a:gd name="T83" fmla="*/ 59 h 184"/>
                <a:gd name="T84" fmla="*/ 35 w 360"/>
                <a:gd name="T85" fmla="*/ 85 h 184"/>
                <a:gd name="T86" fmla="*/ 53 w 360"/>
                <a:gd name="T87" fmla="*/ 76 h 184"/>
                <a:gd name="T88" fmla="*/ 79 w 360"/>
                <a:gd name="T89" fmla="*/ 68 h 184"/>
                <a:gd name="T90" fmla="*/ 115 w 360"/>
                <a:gd name="T91" fmla="*/ 51 h 184"/>
                <a:gd name="T92" fmla="*/ 141 w 360"/>
                <a:gd name="T93" fmla="*/ 51 h 184"/>
                <a:gd name="T94" fmla="*/ 159 w 360"/>
                <a:gd name="T95" fmla="*/ 68 h 184"/>
                <a:gd name="T96" fmla="*/ 176 w 360"/>
                <a:gd name="T97" fmla="*/ 76 h 184"/>
                <a:gd name="T98" fmla="*/ 176 w 360"/>
                <a:gd name="T99" fmla="*/ 102 h 184"/>
                <a:gd name="T100" fmla="*/ 212 w 360"/>
                <a:gd name="T101" fmla="*/ 110 h 1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60"/>
                <a:gd name="T154" fmla="*/ 0 h 184"/>
                <a:gd name="T155" fmla="*/ 360 w 360"/>
                <a:gd name="T156" fmla="*/ 184 h 18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60" h="184">
                  <a:moveTo>
                    <a:pt x="208" y="104"/>
                  </a:moveTo>
                  <a:lnTo>
                    <a:pt x="208" y="104"/>
                  </a:lnTo>
                  <a:lnTo>
                    <a:pt x="200" y="120"/>
                  </a:lnTo>
                  <a:lnTo>
                    <a:pt x="192" y="152"/>
                  </a:lnTo>
                  <a:lnTo>
                    <a:pt x="192" y="160"/>
                  </a:lnTo>
                  <a:lnTo>
                    <a:pt x="200" y="160"/>
                  </a:lnTo>
                  <a:lnTo>
                    <a:pt x="200" y="152"/>
                  </a:lnTo>
                  <a:lnTo>
                    <a:pt x="208" y="152"/>
                  </a:lnTo>
                  <a:lnTo>
                    <a:pt x="208" y="160"/>
                  </a:lnTo>
                  <a:lnTo>
                    <a:pt x="224" y="168"/>
                  </a:lnTo>
                  <a:lnTo>
                    <a:pt x="224" y="160"/>
                  </a:lnTo>
                  <a:lnTo>
                    <a:pt x="232" y="168"/>
                  </a:lnTo>
                  <a:lnTo>
                    <a:pt x="240" y="168"/>
                  </a:lnTo>
                  <a:lnTo>
                    <a:pt x="248" y="168"/>
                  </a:lnTo>
                  <a:lnTo>
                    <a:pt x="264" y="176"/>
                  </a:lnTo>
                  <a:lnTo>
                    <a:pt x="264" y="184"/>
                  </a:lnTo>
                  <a:lnTo>
                    <a:pt x="272" y="176"/>
                  </a:lnTo>
                  <a:lnTo>
                    <a:pt x="264" y="168"/>
                  </a:lnTo>
                  <a:lnTo>
                    <a:pt x="264" y="160"/>
                  </a:lnTo>
                  <a:lnTo>
                    <a:pt x="248" y="160"/>
                  </a:lnTo>
                  <a:lnTo>
                    <a:pt x="240" y="152"/>
                  </a:lnTo>
                  <a:lnTo>
                    <a:pt x="232" y="144"/>
                  </a:lnTo>
                  <a:lnTo>
                    <a:pt x="232" y="136"/>
                  </a:lnTo>
                  <a:lnTo>
                    <a:pt x="240" y="144"/>
                  </a:lnTo>
                  <a:lnTo>
                    <a:pt x="248" y="152"/>
                  </a:lnTo>
                  <a:lnTo>
                    <a:pt x="256" y="152"/>
                  </a:lnTo>
                  <a:lnTo>
                    <a:pt x="256" y="144"/>
                  </a:lnTo>
                  <a:lnTo>
                    <a:pt x="248" y="136"/>
                  </a:lnTo>
                  <a:lnTo>
                    <a:pt x="240" y="120"/>
                  </a:lnTo>
                  <a:lnTo>
                    <a:pt x="240" y="104"/>
                  </a:lnTo>
                  <a:lnTo>
                    <a:pt x="240" y="96"/>
                  </a:lnTo>
                  <a:lnTo>
                    <a:pt x="240" y="80"/>
                  </a:lnTo>
                  <a:lnTo>
                    <a:pt x="232" y="64"/>
                  </a:lnTo>
                  <a:lnTo>
                    <a:pt x="224" y="64"/>
                  </a:lnTo>
                  <a:lnTo>
                    <a:pt x="240" y="64"/>
                  </a:lnTo>
                  <a:lnTo>
                    <a:pt x="240" y="56"/>
                  </a:lnTo>
                  <a:lnTo>
                    <a:pt x="240" y="48"/>
                  </a:lnTo>
                  <a:lnTo>
                    <a:pt x="248" y="48"/>
                  </a:lnTo>
                  <a:lnTo>
                    <a:pt x="248" y="56"/>
                  </a:lnTo>
                  <a:lnTo>
                    <a:pt x="248" y="48"/>
                  </a:lnTo>
                  <a:lnTo>
                    <a:pt x="256" y="40"/>
                  </a:lnTo>
                  <a:lnTo>
                    <a:pt x="256" y="24"/>
                  </a:lnTo>
                  <a:lnTo>
                    <a:pt x="264" y="24"/>
                  </a:lnTo>
                  <a:lnTo>
                    <a:pt x="264" y="32"/>
                  </a:lnTo>
                  <a:lnTo>
                    <a:pt x="272" y="32"/>
                  </a:lnTo>
                  <a:lnTo>
                    <a:pt x="264" y="40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56" y="72"/>
                  </a:lnTo>
                  <a:lnTo>
                    <a:pt x="256" y="80"/>
                  </a:lnTo>
                  <a:lnTo>
                    <a:pt x="264" y="64"/>
                  </a:lnTo>
                  <a:lnTo>
                    <a:pt x="272" y="72"/>
                  </a:lnTo>
                  <a:lnTo>
                    <a:pt x="264" y="72"/>
                  </a:lnTo>
                  <a:lnTo>
                    <a:pt x="264" y="80"/>
                  </a:lnTo>
                  <a:lnTo>
                    <a:pt x="264" y="96"/>
                  </a:lnTo>
                  <a:lnTo>
                    <a:pt x="256" y="104"/>
                  </a:lnTo>
                  <a:lnTo>
                    <a:pt x="272" y="120"/>
                  </a:lnTo>
                  <a:lnTo>
                    <a:pt x="264" y="120"/>
                  </a:lnTo>
                  <a:lnTo>
                    <a:pt x="264" y="128"/>
                  </a:lnTo>
                  <a:lnTo>
                    <a:pt x="272" y="128"/>
                  </a:lnTo>
                  <a:lnTo>
                    <a:pt x="264" y="136"/>
                  </a:lnTo>
                  <a:lnTo>
                    <a:pt x="272" y="152"/>
                  </a:lnTo>
                  <a:lnTo>
                    <a:pt x="272" y="144"/>
                  </a:lnTo>
                  <a:lnTo>
                    <a:pt x="280" y="152"/>
                  </a:lnTo>
                  <a:lnTo>
                    <a:pt x="288" y="152"/>
                  </a:lnTo>
                  <a:lnTo>
                    <a:pt x="288" y="144"/>
                  </a:lnTo>
                  <a:lnTo>
                    <a:pt x="288" y="152"/>
                  </a:lnTo>
                  <a:lnTo>
                    <a:pt x="296" y="152"/>
                  </a:lnTo>
                  <a:lnTo>
                    <a:pt x="304" y="152"/>
                  </a:lnTo>
                  <a:lnTo>
                    <a:pt x="296" y="160"/>
                  </a:lnTo>
                  <a:lnTo>
                    <a:pt x="296" y="168"/>
                  </a:lnTo>
                  <a:lnTo>
                    <a:pt x="304" y="168"/>
                  </a:lnTo>
                  <a:lnTo>
                    <a:pt x="304" y="160"/>
                  </a:lnTo>
                  <a:lnTo>
                    <a:pt x="304" y="168"/>
                  </a:lnTo>
                  <a:lnTo>
                    <a:pt x="304" y="176"/>
                  </a:lnTo>
                  <a:lnTo>
                    <a:pt x="304" y="184"/>
                  </a:lnTo>
                  <a:lnTo>
                    <a:pt x="312" y="184"/>
                  </a:lnTo>
                  <a:lnTo>
                    <a:pt x="320" y="184"/>
                  </a:lnTo>
                  <a:lnTo>
                    <a:pt x="320" y="176"/>
                  </a:lnTo>
                  <a:lnTo>
                    <a:pt x="336" y="168"/>
                  </a:lnTo>
                  <a:lnTo>
                    <a:pt x="344" y="168"/>
                  </a:lnTo>
                  <a:lnTo>
                    <a:pt x="344" y="144"/>
                  </a:lnTo>
                  <a:lnTo>
                    <a:pt x="352" y="144"/>
                  </a:lnTo>
                  <a:lnTo>
                    <a:pt x="352" y="120"/>
                  </a:lnTo>
                  <a:lnTo>
                    <a:pt x="360" y="120"/>
                  </a:lnTo>
                  <a:lnTo>
                    <a:pt x="352" y="152"/>
                  </a:lnTo>
                  <a:lnTo>
                    <a:pt x="352" y="168"/>
                  </a:lnTo>
                  <a:lnTo>
                    <a:pt x="352" y="176"/>
                  </a:lnTo>
                  <a:lnTo>
                    <a:pt x="352" y="184"/>
                  </a:lnTo>
                  <a:lnTo>
                    <a:pt x="352" y="176"/>
                  </a:lnTo>
                  <a:lnTo>
                    <a:pt x="360" y="168"/>
                  </a:lnTo>
                  <a:lnTo>
                    <a:pt x="360" y="128"/>
                  </a:lnTo>
                  <a:lnTo>
                    <a:pt x="360" y="120"/>
                  </a:lnTo>
                  <a:lnTo>
                    <a:pt x="312" y="128"/>
                  </a:lnTo>
                  <a:lnTo>
                    <a:pt x="280" y="0"/>
                  </a:lnTo>
                  <a:lnTo>
                    <a:pt x="0" y="56"/>
                  </a:lnTo>
                  <a:lnTo>
                    <a:pt x="8" y="104"/>
                  </a:lnTo>
                  <a:lnTo>
                    <a:pt x="32" y="80"/>
                  </a:lnTo>
                  <a:lnTo>
                    <a:pt x="40" y="80"/>
                  </a:lnTo>
                  <a:lnTo>
                    <a:pt x="48" y="72"/>
                  </a:lnTo>
                  <a:lnTo>
                    <a:pt x="56" y="64"/>
                  </a:lnTo>
                  <a:lnTo>
                    <a:pt x="72" y="64"/>
                  </a:lnTo>
                  <a:lnTo>
                    <a:pt x="80" y="64"/>
                  </a:lnTo>
                  <a:lnTo>
                    <a:pt x="88" y="48"/>
                  </a:lnTo>
                  <a:lnTo>
                    <a:pt x="104" y="48"/>
                  </a:lnTo>
                  <a:lnTo>
                    <a:pt x="112" y="48"/>
                  </a:lnTo>
                  <a:lnTo>
                    <a:pt x="120" y="48"/>
                  </a:lnTo>
                  <a:lnTo>
                    <a:pt x="128" y="48"/>
                  </a:lnTo>
                  <a:lnTo>
                    <a:pt x="128" y="56"/>
                  </a:lnTo>
                  <a:lnTo>
                    <a:pt x="144" y="64"/>
                  </a:lnTo>
                  <a:lnTo>
                    <a:pt x="144" y="80"/>
                  </a:lnTo>
                  <a:lnTo>
                    <a:pt x="136" y="80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60" y="80"/>
                  </a:lnTo>
                  <a:lnTo>
                    <a:pt x="160" y="88"/>
                  </a:lnTo>
                  <a:lnTo>
                    <a:pt x="160" y="96"/>
                  </a:lnTo>
                  <a:lnTo>
                    <a:pt x="184" y="96"/>
                  </a:lnTo>
                  <a:lnTo>
                    <a:pt x="192" y="104"/>
                  </a:lnTo>
                  <a:lnTo>
                    <a:pt x="200" y="96"/>
                  </a:lnTo>
                  <a:lnTo>
                    <a:pt x="208" y="104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2" name="Freeform 83"/>
            <p:cNvSpPr>
              <a:spLocks/>
            </p:cNvSpPr>
            <p:nvPr/>
          </p:nvSpPr>
          <p:spPr bwMode="auto">
            <a:xfrm>
              <a:off x="3629" y="2568"/>
              <a:ext cx="459" cy="477"/>
            </a:xfrm>
            <a:custGeom>
              <a:avLst/>
              <a:gdLst>
                <a:gd name="T0" fmla="*/ 433 w 416"/>
                <a:gd name="T1" fmla="*/ 417 h 448"/>
                <a:gd name="T2" fmla="*/ 441 w 416"/>
                <a:gd name="T3" fmla="*/ 417 h 448"/>
                <a:gd name="T4" fmla="*/ 441 w 416"/>
                <a:gd name="T5" fmla="*/ 409 h 448"/>
                <a:gd name="T6" fmla="*/ 433 w 416"/>
                <a:gd name="T7" fmla="*/ 409 h 448"/>
                <a:gd name="T8" fmla="*/ 433 w 416"/>
                <a:gd name="T9" fmla="*/ 400 h 448"/>
                <a:gd name="T10" fmla="*/ 441 w 416"/>
                <a:gd name="T11" fmla="*/ 400 h 448"/>
                <a:gd name="T12" fmla="*/ 433 w 416"/>
                <a:gd name="T13" fmla="*/ 400 h 448"/>
                <a:gd name="T14" fmla="*/ 433 w 416"/>
                <a:gd name="T15" fmla="*/ 392 h 448"/>
                <a:gd name="T16" fmla="*/ 424 w 416"/>
                <a:gd name="T17" fmla="*/ 383 h 448"/>
                <a:gd name="T18" fmla="*/ 433 w 416"/>
                <a:gd name="T19" fmla="*/ 383 h 448"/>
                <a:gd name="T20" fmla="*/ 433 w 416"/>
                <a:gd name="T21" fmla="*/ 392 h 448"/>
                <a:gd name="T22" fmla="*/ 433 w 416"/>
                <a:gd name="T23" fmla="*/ 366 h 448"/>
                <a:gd name="T24" fmla="*/ 441 w 416"/>
                <a:gd name="T25" fmla="*/ 366 h 448"/>
                <a:gd name="T26" fmla="*/ 441 w 416"/>
                <a:gd name="T27" fmla="*/ 366 h 448"/>
                <a:gd name="T28" fmla="*/ 441 w 416"/>
                <a:gd name="T29" fmla="*/ 341 h 448"/>
                <a:gd name="T30" fmla="*/ 450 w 416"/>
                <a:gd name="T31" fmla="*/ 341 h 448"/>
                <a:gd name="T32" fmla="*/ 450 w 416"/>
                <a:gd name="T33" fmla="*/ 332 h 448"/>
                <a:gd name="T34" fmla="*/ 441 w 416"/>
                <a:gd name="T35" fmla="*/ 332 h 448"/>
                <a:gd name="T36" fmla="*/ 450 w 416"/>
                <a:gd name="T37" fmla="*/ 324 h 448"/>
                <a:gd name="T38" fmla="*/ 450 w 416"/>
                <a:gd name="T39" fmla="*/ 315 h 448"/>
                <a:gd name="T40" fmla="*/ 450 w 416"/>
                <a:gd name="T41" fmla="*/ 307 h 448"/>
                <a:gd name="T42" fmla="*/ 450 w 416"/>
                <a:gd name="T43" fmla="*/ 298 h 448"/>
                <a:gd name="T44" fmla="*/ 459 w 416"/>
                <a:gd name="T45" fmla="*/ 290 h 448"/>
                <a:gd name="T46" fmla="*/ 459 w 416"/>
                <a:gd name="T47" fmla="*/ 281 h 448"/>
                <a:gd name="T48" fmla="*/ 450 w 416"/>
                <a:gd name="T49" fmla="*/ 281 h 448"/>
                <a:gd name="T50" fmla="*/ 450 w 416"/>
                <a:gd name="T51" fmla="*/ 273 h 448"/>
                <a:gd name="T52" fmla="*/ 424 w 416"/>
                <a:gd name="T53" fmla="*/ 230 h 448"/>
                <a:gd name="T54" fmla="*/ 415 w 416"/>
                <a:gd name="T55" fmla="*/ 221 h 448"/>
                <a:gd name="T56" fmla="*/ 388 w 416"/>
                <a:gd name="T57" fmla="*/ 187 h 448"/>
                <a:gd name="T58" fmla="*/ 380 w 416"/>
                <a:gd name="T59" fmla="*/ 179 h 448"/>
                <a:gd name="T60" fmla="*/ 353 w 416"/>
                <a:gd name="T61" fmla="*/ 162 h 448"/>
                <a:gd name="T62" fmla="*/ 344 w 416"/>
                <a:gd name="T63" fmla="*/ 136 h 448"/>
                <a:gd name="T64" fmla="*/ 335 w 416"/>
                <a:gd name="T65" fmla="*/ 136 h 448"/>
                <a:gd name="T66" fmla="*/ 318 w 416"/>
                <a:gd name="T67" fmla="*/ 111 h 448"/>
                <a:gd name="T68" fmla="*/ 309 w 416"/>
                <a:gd name="T69" fmla="*/ 111 h 448"/>
                <a:gd name="T70" fmla="*/ 282 w 416"/>
                <a:gd name="T71" fmla="*/ 94 h 448"/>
                <a:gd name="T72" fmla="*/ 265 w 416"/>
                <a:gd name="T73" fmla="*/ 60 h 448"/>
                <a:gd name="T74" fmla="*/ 256 w 416"/>
                <a:gd name="T75" fmla="*/ 51 h 448"/>
                <a:gd name="T76" fmla="*/ 238 w 416"/>
                <a:gd name="T77" fmla="*/ 51 h 448"/>
                <a:gd name="T78" fmla="*/ 221 w 416"/>
                <a:gd name="T79" fmla="*/ 43 h 448"/>
                <a:gd name="T80" fmla="*/ 203 w 416"/>
                <a:gd name="T81" fmla="*/ 43 h 448"/>
                <a:gd name="T82" fmla="*/ 221 w 416"/>
                <a:gd name="T83" fmla="*/ 0 h 448"/>
                <a:gd name="T84" fmla="*/ 221 w 416"/>
                <a:gd name="T85" fmla="*/ 0 h 448"/>
                <a:gd name="T86" fmla="*/ 0 w 416"/>
                <a:gd name="T87" fmla="*/ 26 h 448"/>
                <a:gd name="T88" fmla="*/ 62 w 416"/>
                <a:gd name="T89" fmla="*/ 247 h 448"/>
                <a:gd name="T90" fmla="*/ 79 w 416"/>
                <a:gd name="T91" fmla="*/ 281 h 448"/>
                <a:gd name="T92" fmla="*/ 88 w 416"/>
                <a:gd name="T93" fmla="*/ 307 h 448"/>
                <a:gd name="T94" fmla="*/ 97 w 416"/>
                <a:gd name="T95" fmla="*/ 307 h 448"/>
                <a:gd name="T96" fmla="*/ 79 w 416"/>
                <a:gd name="T97" fmla="*/ 324 h 448"/>
                <a:gd name="T98" fmla="*/ 79 w 416"/>
                <a:gd name="T99" fmla="*/ 358 h 448"/>
                <a:gd name="T100" fmla="*/ 88 w 416"/>
                <a:gd name="T101" fmla="*/ 392 h 448"/>
                <a:gd name="T102" fmla="*/ 88 w 416"/>
                <a:gd name="T103" fmla="*/ 417 h 448"/>
                <a:gd name="T104" fmla="*/ 106 w 416"/>
                <a:gd name="T105" fmla="*/ 451 h 448"/>
                <a:gd name="T106" fmla="*/ 124 w 416"/>
                <a:gd name="T107" fmla="*/ 477 h 448"/>
                <a:gd name="T108" fmla="*/ 371 w 416"/>
                <a:gd name="T109" fmla="*/ 460 h 448"/>
                <a:gd name="T110" fmla="*/ 380 w 416"/>
                <a:gd name="T111" fmla="*/ 477 h 448"/>
                <a:gd name="T112" fmla="*/ 397 w 416"/>
                <a:gd name="T113" fmla="*/ 477 h 448"/>
                <a:gd name="T114" fmla="*/ 388 w 416"/>
                <a:gd name="T115" fmla="*/ 460 h 448"/>
                <a:gd name="T116" fmla="*/ 388 w 416"/>
                <a:gd name="T117" fmla="*/ 434 h 448"/>
                <a:gd name="T118" fmla="*/ 397 w 416"/>
                <a:gd name="T119" fmla="*/ 426 h 448"/>
                <a:gd name="T120" fmla="*/ 424 w 416"/>
                <a:gd name="T121" fmla="*/ 434 h 448"/>
                <a:gd name="T122" fmla="*/ 441 w 416"/>
                <a:gd name="T123" fmla="*/ 434 h 448"/>
                <a:gd name="T124" fmla="*/ 441 w 416"/>
                <a:gd name="T125" fmla="*/ 426 h 44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16"/>
                <a:gd name="T190" fmla="*/ 0 h 448"/>
                <a:gd name="T191" fmla="*/ 416 w 416"/>
                <a:gd name="T192" fmla="*/ 448 h 44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16" h="448">
                  <a:moveTo>
                    <a:pt x="392" y="400"/>
                  </a:moveTo>
                  <a:lnTo>
                    <a:pt x="392" y="392"/>
                  </a:lnTo>
                  <a:lnTo>
                    <a:pt x="400" y="392"/>
                  </a:lnTo>
                  <a:lnTo>
                    <a:pt x="400" y="384"/>
                  </a:lnTo>
                  <a:lnTo>
                    <a:pt x="392" y="384"/>
                  </a:lnTo>
                  <a:lnTo>
                    <a:pt x="392" y="376"/>
                  </a:lnTo>
                  <a:lnTo>
                    <a:pt x="400" y="376"/>
                  </a:lnTo>
                  <a:lnTo>
                    <a:pt x="392" y="376"/>
                  </a:lnTo>
                  <a:lnTo>
                    <a:pt x="392" y="368"/>
                  </a:lnTo>
                  <a:lnTo>
                    <a:pt x="384" y="360"/>
                  </a:lnTo>
                  <a:lnTo>
                    <a:pt x="392" y="360"/>
                  </a:lnTo>
                  <a:lnTo>
                    <a:pt x="392" y="368"/>
                  </a:lnTo>
                  <a:lnTo>
                    <a:pt x="392" y="352"/>
                  </a:lnTo>
                  <a:lnTo>
                    <a:pt x="392" y="344"/>
                  </a:lnTo>
                  <a:lnTo>
                    <a:pt x="400" y="344"/>
                  </a:lnTo>
                  <a:lnTo>
                    <a:pt x="400" y="328"/>
                  </a:lnTo>
                  <a:lnTo>
                    <a:pt x="400" y="320"/>
                  </a:lnTo>
                  <a:lnTo>
                    <a:pt x="408" y="320"/>
                  </a:lnTo>
                  <a:lnTo>
                    <a:pt x="408" y="312"/>
                  </a:lnTo>
                  <a:lnTo>
                    <a:pt x="400" y="312"/>
                  </a:lnTo>
                  <a:lnTo>
                    <a:pt x="400" y="304"/>
                  </a:lnTo>
                  <a:lnTo>
                    <a:pt x="408" y="304"/>
                  </a:lnTo>
                  <a:lnTo>
                    <a:pt x="408" y="296"/>
                  </a:lnTo>
                  <a:lnTo>
                    <a:pt x="408" y="288"/>
                  </a:lnTo>
                  <a:lnTo>
                    <a:pt x="408" y="280"/>
                  </a:lnTo>
                  <a:lnTo>
                    <a:pt x="416" y="272"/>
                  </a:lnTo>
                  <a:lnTo>
                    <a:pt x="416" y="264"/>
                  </a:lnTo>
                  <a:lnTo>
                    <a:pt x="408" y="264"/>
                  </a:lnTo>
                  <a:lnTo>
                    <a:pt x="408" y="256"/>
                  </a:lnTo>
                  <a:lnTo>
                    <a:pt x="408" y="240"/>
                  </a:lnTo>
                  <a:lnTo>
                    <a:pt x="384" y="216"/>
                  </a:lnTo>
                  <a:lnTo>
                    <a:pt x="376" y="208"/>
                  </a:lnTo>
                  <a:lnTo>
                    <a:pt x="376" y="184"/>
                  </a:lnTo>
                  <a:lnTo>
                    <a:pt x="352" y="176"/>
                  </a:lnTo>
                  <a:lnTo>
                    <a:pt x="344" y="168"/>
                  </a:lnTo>
                  <a:lnTo>
                    <a:pt x="336" y="160"/>
                  </a:lnTo>
                  <a:lnTo>
                    <a:pt x="320" y="152"/>
                  </a:lnTo>
                  <a:lnTo>
                    <a:pt x="320" y="136"/>
                  </a:lnTo>
                  <a:lnTo>
                    <a:pt x="312" y="128"/>
                  </a:lnTo>
                  <a:lnTo>
                    <a:pt x="304" y="128"/>
                  </a:lnTo>
                  <a:lnTo>
                    <a:pt x="296" y="120"/>
                  </a:lnTo>
                  <a:lnTo>
                    <a:pt x="288" y="104"/>
                  </a:lnTo>
                  <a:lnTo>
                    <a:pt x="280" y="104"/>
                  </a:lnTo>
                  <a:lnTo>
                    <a:pt x="264" y="104"/>
                  </a:lnTo>
                  <a:lnTo>
                    <a:pt x="256" y="88"/>
                  </a:lnTo>
                  <a:lnTo>
                    <a:pt x="248" y="80"/>
                  </a:lnTo>
                  <a:lnTo>
                    <a:pt x="240" y="56"/>
                  </a:lnTo>
                  <a:lnTo>
                    <a:pt x="232" y="48"/>
                  </a:lnTo>
                  <a:lnTo>
                    <a:pt x="224" y="48"/>
                  </a:lnTo>
                  <a:lnTo>
                    <a:pt x="216" y="48"/>
                  </a:lnTo>
                  <a:lnTo>
                    <a:pt x="208" y="40"/>
                  </a:lnTo>
                  <a:lnTo>
                    <a:pt x="200" y="40"/>
                  </a:lnTo>
                  <a:lnTo>
                    <a:pt x="184" y="40"/>
                  </a:lnTo>
                  <a:lnTo>
                    <a:pt x="184" y="16"/>
                  </a:lnTo>
                  <a:lnTo>
                    <a:pt x="200" y="0"/>
                  </a:lnTo>
                  <a:lnTo>
                    <a:pt x="104" y="16"/>
                  </a:lnTo>
                  <a:lnTo>
                    <a:pt x="0" y="24"/>
                  </a:lnTo>
                  <a:lnTo>
                    <a:pt x="56" y="232"/>
                  </a:lnTo>
                  <a:lnTo>
                    <a:pt x="72" y="264"/>
                  </a:lnTo>
                  <a:lnTo>
                    <a:pt x="80" y="272"/>
                  </a:lnTo>
                  <a:lnTo>
                    <a:pt x="80" y="288"/>
                  </a:lnTo>
                  <a:lnTo>
                    <a:pt x="88" y="288"/>
                  </a:lnTo>
                  <a:lnTo>
                    <a:pt x="88" y="296"/>
                  </a:lnTo>
                  <a:lnTo>
                    <a:pt x="72" y="304"/>
                  </a:lnTo>
                  <a:lnTo>
                    <a:pt x="72" y="312"/>
                  </a:lnTo>
                  <a:lnTo>
                    <a:pt x="72" y="336"/>
                  </a:lnTo>
                  <a:lnTo>
                    <a:pt x="72" y="360"/>
                  </a:lnTo>
                  <a:lnTo>
                    <a:pt x="80" y="368"/>
                  </a:lnTo>
                  <a:lnTo>
                    <a:pt x="80" y="384"/>
                  </a:lnTo>
                  <a:lnTo>
                    <a:pt x="80" y="392"/>
                  </a:lnTo>
                  <a:lnTo>
                    <a:pt x="96" y="424"/>
                  </a:lnTo>
                  <a:lnTo>
                    <a:pt x="112" y="448"/>
                  </a:lnTo>
                  <a:lnTo>
                    <a:pt x="336" y="432"/>
                  </a:lnTo>
                  <a:lnTo>
                    <a:pt x="344" y="448"/>
                  </a:lnTo>
                  <a:lnTo>
                    <a:pt x="360" y="448"/>
                  </a:lnTo>
                  <a:lnTo>
                    <a:pt x="360" y="440"/>
                  </a:lnTo>
                  <a:lnTo>
                    <a:pt x="352" y="432"/>
                  </a:lnTo>
                  <a:lnTo>
                    <a:pt x="352" y="424"/>
                  </a:lnTo>
                  <a:lnTo>
                    <a:pt x="352" y="408"/>
                  </a:lnTo>
                  <a:lnTo>
                    <a:pt x="360" y="400"/>
                  </a:lnTo>
                  <a:lnTo>
                    <a:pt x="368" y="408"/>
                  </a:lnTo>
                  <a:lnTo>
                    <a:pt x="384" y="408"/>
                  </a:lnTo>
                  <a:lnTo>
                    <a:pt x="392" y="408"/>
                  </a:lnTo>
                  <a:lnTo>
                    <a:pt x="400" y="408"/>
                  </a:lnTo>
                  <a:lnTo>
                    <a:pt x="400" y="400"/>
                  </a:lnTo>
                  <a:lnTo>
                    <a:pt x="392" y="400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3" name="Freeform 84"/>
            <p:cNvSpPr>
              <a:spLocks/>
            </p:cNvSpPr>
            <p:nvPr/>
          </p:nvSpPr>
          <p:spPr bwMode="auto">
            <a:xfrm>
              <a:off x="4664" y="1625"/>
              <a:ext cx="62" cy="85"/>
            </a:xfrm>
            <a:custGeom>
              <a:avLst/>
              <a:gdLst>
                <a:gd name="T0" fmla="*/ 9 w 56"/>
                <a:gd name="T1" fmla="*/ 77 h 80"/>
                <a:gd name="T2" fmla="*/ 9 w 56"/>
                <a:gd name="T3" fmla="*/ 77 h 80"/>
                <a:gd name="T4" fmla="*/ 9 w 56"/>
                <a:gd name="T5" fmla="*/ 85 h 80"/>
                <a:gd name="T6" fmla="*/ 9 w 56"/>
                <a:gd name="T7" fmla="*/ 85 h 80"/>
                <a:gd name="T8" fmla="*/ 18 w 56"/>
                <a:gd name="T9" fmla="*/ 85 h 80"/>
                <a:gd name="T10" fmla="*/ 18 w 56"/>
                <a:gd name="T11" fmla="*/ 85 h 80"/>
                <a:gd name="T12" fmla="*/ 27 w 56"/>
                <a:gd name="T13" fmla="*/ 77 h 80"/>
                <a:gd name="T14" fmla="*/ 35 w 56"/>
                <a:gd name="T15" fmla="*/ 68 h 80"/>
                <a:gd name="T16" fmla="*/ 35 w 56"/>
                <a:gd name="T17" fmla="*/ 68 h 80"/>
                <a:gd name="T18" fmla="*/ 44 w 56"/>
                <a:gd name="T19" fmla="*/ 68 h 80"/>
                <a:gd name="T20" fmla="*/ 44 w 56"/>
                <a:gd name="T21" fmla="*/ 68 h 80"/>
                <a:gd name="T22" fmla="*/ 44 w 56"/>
                <a:gd name="T23" fmla="*/ 59 h 80"/>
                <a:gd name="T24" fmla="*/ 35 w 56"/>
                <a:gd name="T25" fmla="*/ 25 h 80"/>
                <a:gd name="T26" fmla="*/ 35 w 56"/>
                <a:gd name="T27" fmla="*/ 25 h 80"/>
                <a:gd name="T28" fmla="*/ 35 w 56"/>
                <a:gd name="T29" fmla="*/ 25 h 80"/>
                <a:gd name="T30" fmla="*/ 35 w 56"/>
                <a:gd name="T31" fmla="*/ 25 h 80"/>
                <a:gd name="T32" fmla="*/ 44 w 56"/>
                <a:gd name="T33" fmla="*/ 34 h 80"/>
                <a:gd name="T34" fmla="*/ 44 w 56"/>
                <a:gd name="T35" fmla="*/ 34 h 80"/>
                <a:gd name="T36" fmla="*/ 53 w 56"/>
                <a:gd name="T37" fmla="*/ 34 h 80"/>
                <a:gd name="T38" fmla="*/ 62 w 56"/>
                <a:gd name="T39" fmla="*/ 51 h 80"/>
                <a:gd name="T40" fmla="*/ 62 w 56"/>
                <a:gd name="T41" fmla="*/ 51 h 80"/>
                <a:gd name="T42" fmla="*/ 62 w 56"/>
                <a:gd name="T43" fmla="*/ 51 h 80"/>
                <a:gd name="T44" fmla="*/ 62 w 56"/>
                <a:gd name="T45" fmla="*/ 51 h 80"/>
                <a:gd name="T46" fmla="*/ 62 w 56"/>
                <a:gd name="T47" fmla="*/ 34 h 80"/>
                <a:gd name="T48" fmla="*/ 53 w 56"/>
                <a:gd name="T49" fmla="*/ 34 h 80"/>
                <a:gd name="T50" fmla="*/ 44 w 56"/>
                <a:gd name="T51" fmla="*/ 25 h 80"/>
                <a:gd name="T52" fmla="*/ 44 w 56"/>
                <a:gd name="T53" fmla="*/ 25 h 80"/>
                <a:gd name="T54" fmla="*/ 44 w 56"/>
                <a:gd name="T55" fmla="*/ 25 h 80"/>
                <a:gd name="T56" fmla="*/ 35 w 56"/>
                <a:gd name="T57" fmla="*/ 17 h 80"/>
                <a:gd name="T58" fmla="*/ 35 w 56"/>
                <a:gd name="T59" fmla="*/ 17 h 80"/>
                <a:gd name="T60" fmla="*/ 35 w 56"/>
                <a:gd name="T61" fmla="*/ 17 h 80"/>
                <a:gd name="T62" fmla="*/ 35 w 56"/>
                <a:gd name="T63" fmla="*/ 17 h 80"/>
                <a:gd name="T64" fmla="*/ 27 w 56"/>
                <a:gd name="T65" fmla="*/ 0 h 80"/>
                <a:gd name="T66" fmla="*/ 27 w 56"/>
                <a:gd name="T67" fmla="*/ 0 h 80"/>
                <a:gd name="T68" fmla="*/ 0 w 56"/>
                <a:gd name="T69" fmla="*/ 9 h 80"/>
                <a:gd name="T70" fmla="*/ 0 w 56"/>
                <a:gd name="T71" fmla="*/ 9 h 80"/>
                <a:gd name="T72" fmla="*/ 18 w 56"/>
                <a:gd name="T73" fmla="*/ 68 h 80"/>
                <a:gd name="T74" fmla="*/ 18 w 56"/>
                <a:gd name="T75" fmla="*/ 68 h 80"/>
                <a:gd name="T76" fmla="*/ 9 w 56"/>
                <a:gd name="T77" fmla="*/ 77 h 8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6"/>
                <a:gd name="T118" fmla="*/ 0 h 80"/>
                <a:gd name="T119" fmla="*/ 56 w 56"/>
                <a:gd name="T120" fmla="*/ 80 h 8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6" h="80">
                  <a:moveTo>
                    <a:pt x="8" y="72"/>
                  </a:moveTo>
                  <a:lnTo>
                    <a:pt x="8" y="72"/>
                  </a:lnTo>
                  <a:lnTo>
                    <a:pt x="8" y="80"/>
                  </a:lnTo>
                  <a:lnTo>
                    <a:pt x="16" y="80"/>
                  </a:lnTo>
                  <a:lnTo>
                    <a:pt x="24" y="72"/>
                  </a:lnTo>
                  <a:lnTo>
                    <a:pt x="32" y="64"/>
                  </a:lnTo>
                  <a:lnTo>
                    <a:pt x="40" y="64"/>
                  </a:lnTo>
                  <a:lnTo>
                    <a:pt x="40" y="56"/>
                  </a:lnTo>
                  <a:lnTo>
                    <a:pt x="32" y="24"/>
                  </a:lnTo>
                  <a:lnTo>
                    <a:pt x="40" y="32"/>
                  </a:lnTo>
                  <a:lnTo>
                    <a:pt x="48" y="32"/>
                  </a:lnTo>
                  <a:lnTo>
                    <a:pt x="56" y="48"/>
                  </a:lnTo>
                  <a:lnTo>
                    <a:pt x="56" y="32"/>
                  </a:lnTo>
                  <a:lnTo>
                    <a:pt x="48" y="32"/>
                  </a:lnTo>
                  <a:lnTo>
                    <a:pt x="40" y="24"/>
                  </a:lnTo>
                  <a:lnTo>
                    <a:pt x="32" y="16"/>
                  </a:lnTo>
                  <a:lnTo>
                    <a:pt x="24" y="0"/>
                  </a:lnTo>
                  <a:lnTo>
                    <a:pt x="0" y="8"/>
                  </a:lnTo>
                  <a:lnTo>
                    <a:pt x="16" y="64"/>
                  </a:lnTo>
                  <a:lnTo>
                    <a:pt x="8" y="72"/>
                  </a:lnTo>
                  <a:close/>
                </a:path>
              </a:pathLst>
            </a:custGeom>
            <a:solidFill>
              <a:schemeClr val="bg1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4" name="Freeform 85"/>
            <p:cNvSpPr>
              <a:spLocks/>
            </p:cNvSpPr>
            <p:nvPr/>
          </p:nvSpPr>
          <p:spPr bwMode="auto">
            <a:xfrm>
              <a:off x="4513" y="1733"/>
              <a:ext cx="159" cy="94"/>
            </a:xfrm>
            <a:custGeom>
              <a:avLst/>
              <a:gdLst>
                <a:gd name="T0" fmla="*/ 0 w 144"/>
                <a:gd name="T1" fmla="*/ 94 h 88"/>
                <a:gd name="T2" fmla="*/ 0 w 144"/>
                <a:gd name="T3" fmla="*/ 85 h 88"/>
                <a:gd name="T4" fmla="*/ 9 w 144"/>
                <a:gd name="T5" fmla="*/ 68 h 88"/>
                <a:gd name="T6" fmla="*/ 18 w 144"/>
                <a:gd name="T7" fmla="*/ 60 h 88"/>
                <a:gd name="T8" fmla="*/ 26 w 144"/>
                <a:gd name="T9" fmla="*/ 51 h 88"/>
                <a:gd name="T10" fmla="*/ 35 w 144"/>
                <a:gd name="T11" fmla="*/ 43 h 88"/>
                <a:gd name="T12" fmla="*/ 53 w 144"/>
                <a:gd name="T13" fmla="*/ 43 h 88"/>
                <a:gd name="T14" fmla="*/ 53 w 144"/>
                <a:gd name="T15" fmla="*/ 43 h 88"/>
                <a:gd name="T16" fmla="*/ 71 w 144"/>
                <a:gd name="T17" fmla="*/ 34 h 88"/>
                <a:gd name="T18" fmla="*/ 97 w 144"/>
                <a:gd name="T19" fmla="*/ 26 h 88"/>
                <a:gd name="T20" fmla="*/ 124 w 144"/>
                <a:gd name="T21" fmla="*/ 0 h 88"/>
                <a:gd name="T22" fmla="*/ 124 w 144"/>
                <a:gd name="T23" fmla="*/ 9 h 88"/>
                <a:gd name="T24" fmla="*/ 115 w 144"/>
                <a:gd name="T25" fmla="*/ 17 h 88"/>
                <a:gd name="T26" fmla="*/ 106 w 144"/>
                <a:gd name="T27" fmla="*/ 26 h 88"/>
                <a:gd name="T28" fmla="*/ 106 w 144"/>
                <a:gd name="T29" fmla="*/ 34 h 88"/>
                <a:gd name="T30" fmla="*/ 106 w 144"/>
                <a:gd name="T31" fmla="*/ 34 h 88"/>
                <a:gd name="T32" fmla="*/ 106 w 144"/>
                <a:gd name="T33" fmla="*/ 34 h 88"/>
                <a:gd name="T34" fmla="*/ 106 w 144"/>
                <a:gd name="T35" fmla="*/ 43 h 88"/>
                <a:gd name="T36" fmla="*/ 106 w 144"/>
                <a:gd name="T37" fmla="*/ 43 h 88"/>
                <a:gd name="T38" fmla="*/ 115 w 144"/>
                <a:gd name="T39" fmla="*/ 34 h 88"/>
                <a:gd name="T40" fmla="*/ 115 w 144"/>
                <a:gd name="T41" fmla="*/ 34 h 88"/>
                <a:gd name="T42" fmla="*/ 124 w 144"/>
                <a:gd name="T43" fmla="*/ 17 h 88"/>
                <a:gd name="T44" fmla="*/ 141 w 144"/>
                <a:gd name="T45" fmla="*/ 9 h 88"/>
                <a:gd name="T46" fmla="*/ 141 w 144"/>
                <a:gd name="T47" fmla="*/ 9 h 88"/>
                <a:gd name="T48" fmla="*/ 150 w 144"/>
                <a:gd name="T49" fmla="*/ 0 h 88"/>
                <a:gd name="T50" fmla="*/ 159 w 144"/>
                <a:gd name="T51" fmla="*/ 0 h 88"/>
                <a:gd name="T52" fmla="*/ 159 w 144"/>
                <a:gd name="T53" fmla="*/ 9 h 88"/>
                <a:gd name="T54" fmla="*/ 106 w 144"/>
                <a:gd name="T55" fmla="*/ 51 h 88"/>
                <a:gd name="T56" fmla="*/ 80 w 144"/>
                <a:gd name="T57" fmla="*/ 68 h 88"/>
                <a:gd name="T58" fmla="*/ 80 w 144"/>
                <a:gd name="T59" fmla="*/ 68 h 88"/>
                <a:gd name="T60" fmla="*/ 88 w 144"/>
                <a:gd name="T61" fmla="*/ 51 h 88"/>
                <a:gd name="T62" fmla="*/ 88 w 144"/>
                <a:gd name="T63" fmla="*/ 51 h 88"/>
                <a:gd name="T64" fmla="*/ 62 w 144"/>
                <a:gd name="T65" fmla="*/ 60 h 88"/>
                <a:gd name="T66" fmla="*/ 35 w 144"/>
                <a:gd name="T67" fmla="*/ 77 h 88"/>
                <a:gd name="T68" fmla="*/ 9 w 144"/>
                <a:gd name="T69" fmla="*/ 94 h 88"/>
                <a:gd name="T70" fmla="*/ 18 w 144"/>
                <a:gd name="T71" fmla="*/ 94 h 88"/>
                <a:gd name="T72" fmla="*/ 18 w 144"/>
                <a:gd name="T73" fmla="*/ 85 h 88"/>
                <a:gd name="T74" fmla="*/ 0 w 144"/>
                <a:gd name="T75" fmla="*/ 94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4"/>
                <a:gd name="T115" fmla="*/ 0 h 88"/>
                <a:gd name="T116" fmla="*/ 144 w 144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4" h="88">
                  <a:moveTo>
                    <a:pt x="0" y="88"/>
                  </a:moveTo>
                  <a:lnTo>
                    <a:pt x="0" y="88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8" y="64"/>
                  </a:lnTo>
                  <a:lnTo>
                    <a:pt x="16" y="64"/>
                  </a:lnTo>
                  <a:lnTo>
                    <a:pt x="16" y="56"/>
                  </a:lnTo>
                  <a:lnTo>
                    <a:pt x="16" y="48"/>
                  </a:lnTo>
                  <a:lnTo>
                    <a:pt x="24" y="48"/>
                  </a:lnTo>
                  <a:lnTo>
                    <a:pt x="32" y="40"/>
                  </a:lnTo>
                  <a:lnTo>
                    <a:pt x="48" y="40"/>
                  </a:lnTo>
                  <a:lnTo>
                    <a:pt x="48" y="32"/>
                  </a:lnTo>
                  <a:lnTo>
                    <a:pt x="64" y="32"/>
                  </a:lnTo>
                  <a:lnTo>
                    <a:pt x="88" y="24"/>
                  </a:lnTo>
                  <a:lnTo>
                    <a:pt x="104" y="0"/>
                  </a:lnTo>
                  <a:lnTo>
                    <a:pt x="112" y="0"/>
                  </a:lnTo>
                  <a:lnTo>
                    <a:pt x="112" y="8"/>
                  </a:lnTo>
                  <a:lnTo>
                    <a:pt x="104" y="8"/>
                  </a:lnTo>
                  <a:lnTo>
                    <a:pt x="104" y="16"/>
                  </a:lnTo>
                  <a:lnTo>
                    <a:pt x="96" y="24"/>
                  </a:lnTo>
                  <a:lnTo>
                    <a:pt x="96" y="32"/>
                  </a:lnTo>
                  <a:lnTo>
                    <a:pt x="96" y="40"/>
                  </a:lnTo>
                  <a:lnTo>
                    <a:pt x="104" y="32"/>
                  </a:lnTo>
                  <a:lnTo>
                    <a:pt x="104" y="24"/>
                  </a:lnTo>
                  <a:lnTo>
                    <a:pt x="112" y="16"/>
                  </a:lnTo>
                  <a:lnTo>
                    <a:pt x="120" y="8"/>
                  </a:lnTo>
                  <a:lnTo>
                    <a:pt x="128" y="8"/>
                  </a:lnTo>
                  <a:lnTo>
                    <a:pt x="136" y="8"/>
                  </a:lnTo>
                  <a:lnTo>
                    <a:pt x="136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28" y="16"/>
                  </a:lnTo>
                  <a:lnTo>
                    <a:pt x="96" y="48"/>
                  </a:lnTo>
                  <a:lnTo>
                    <a:pt x="80" y="56"/>
                  </a:lnTo>
                  <a:lnTo>
                    <a:pt x="72" y="64"/>
                  </a:lnTo>
                  <a:lnTo>
                    <a:pt x="80" y="56"/>
                  </a:lnTo>
                  <a:lnTo>
                    <a:pt x="80" y="48"/>
                  </a:lnTo>
                  <a:lnTo>
                    <a:pt x="64" y="56"/>
                  </a:lnTo>
                  <a:lnTo>
                    <a:pt x="56" y="56"/>
                  </a:lnTo>
                  <a:lnTo>
                    <a:pt x="48" y="64"/>
                  </a:lnTo>
                  <a:lnTo>
                    <a:pt x="32" y="72"/>
                  </a:lnTo>
                  <a:lnTo>
                    <a:pt x="16" y="88"/>
                  </a:lnTo>
                  <a:lnTo>
                    <a:pt x="8" y="88"/>
                  </a:lnTo>
                  <a:lnTo>
                    <a:pt x="16" y="88"/>
                  </a:lnTo>
                  <a:lnTo>
                    <a:pt x="16" y="80"/>
                  </a:lnTo>
                  <a:lnTo>
                    <a:pt x="8" y="8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5" name="Rectangle 86"/>
            <p:cNvSpPr>
              <a:spLocks noChangeArrowheads="1"/>
            </p:cNvSpPr>
            <p:nvPr/>
          </p:nvSpPr>
          <p:spPr bwMode="auto">
            <a:xfrm>
              <a:off x="1594" y="1228"/>
              <a:ext cx="329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MONTANA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06" name="Rectangle 87"/>
            <p:cNvSpPr>
              <a:spLocks noChangeArrowheads="1"/>
            </p:cNvSpPr>
            <p:nvPr/>
          </p:nvSpPr>
          <p:spPr bwMode="auto">
            <a:xfrm>
              <a:off x="1594" y="1680"/>
              <a:ext cx="329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WYOMING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07" name="Rectangle 88"/>
            <p:cNvSpPr>
              <a:spLocks noChangeArrowheads="1"/>
            </p:cNvSpPr>
            <p:nvPr/>
          </p:nvSpPr>
          <p:spPr bwMode="auto">
            <a:xfrm>
              <a:off x="1145" y="1552"/>
              <a:ext cx="209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IDAHO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08" name="Rectangle 89"/>
            <p:cNvSpPr>
              <a:spLocks noChangeArrowheads="1"/>
            </p:cNvSpPr>
            <p:nvPr/>
          </p:nvSpPr>
          <p:spPr bwMode="auto">
            <a:xfrm>
              <a:off x="631" y="1075"/>
              <a:ext cx="453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WASHINGTON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09" name="Rectangle 90"/>
            <p:cNvSpPr>
              <a:spLocks noChangeArrowheads="1"/>
            </p:cNvSpPr>
            <p:nvPr/>
          </p:nvSpPr>
          <p:spPr bwMode="auto">
            <a:xfrm>
              <a:off x="617" y="1382"/>
              <a:ext cx="293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OREGON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0" name="Rectangle 91"/>
            <p:cNvSpPr>
              <a:spLocks noChangeArrowheads="1"/>
            </p:cNvSpPr>
            <p:nvPr/>
          </p:nvSpPr>
          <p:spPr bwMode="auto">
            <a:xfrm>
              <a:off x="811" y="1936"/>
              <a:ext cx="271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NEVADA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1" name="Rectangle 92"/>
            <p:cNvSpPr>
              <a:spLocks noChangeArrowheads="1"/>
            </p:cNvSpPr>
            <p:nvPr/>
          </p:nvSpPr>
          <p:spPr bwMode="auto">
            <a:xfrm>
              <a:off x="1286" y="2072"/>
              <a:ext cx="179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UTAH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2" name="Rectangle 93"/>
            <p:cNvSpPr>
              <a:spLocks noChangeArrowheads="1"/>
            </p:cNvSpPr>
            <p:nvPr/>
          </p:nvSpPr>
          <p:spPr bwMode="auto">
            <a:xfrm>
              <a:off x="536" y="2362"/>
              <a:ext cx="396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CALIFORNIA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3" name="Rectangle 94"/>
            <p:cNvSpPr>
              <a:spLocks noChangeArrowheads="1"/>
            </p:cNvSpPr>
            <p:nvPr/>
          </p:nvSpPr>
          <p:spPr bwMode="auto">
            <a:xfrm>
              <a:off x="1127" y="2532"/>
              <a:ext cx="293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ARIZONA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4" name="Rectangle 95"/>
            <p:cNvSpPr>
              <a:spLocks noChangeArrowheads="1"/>
            </p:cNvSpPr>
            <p:nvPr/>
          </p:nvSpPr>
          <p:spPr bwMode="auto">
            <a:xfrm>
              <a:off x="2239" y="1211"/>
              <a:ext cx="252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NORTH 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5" name="Rectangle 96"/>
            <p:cNvSpPr>
              <a:spLocks noChangeArrowheads="1"/>
            </p:cNvSpPr>
            <p:nvPr/>
          </p:nvSpPr>
          <p:spPr bwMode="auto">
            <a:xfrm>
              <a:off x="2239" y="1271"/>
              <a:ext cx="271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DAKOTA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6" name="Rectangle 97"/>
            <p:cNvSpPr>
              <a:spLocks noChangeArrowheads="1"/>
            </p:cNvSpPr>
            <p:nvPr/>
          </p:nvSpPr>
          <p:spPr bwMode="auto">
            <a:xfrm>
              <a:off x="2230" y="1544"/>
              <a:ext cx="248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SOUTH 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7" name="Rectangle 98"/>
            <p:cNvSpPr>
              <a:spLocks noChangeArrowheads="1"/>
            </p:cNvSpPr>
            <p:nvPr/>
          </p:nvSpPr>
          <p:spPr bwMode="auto">
            <a:xfrm>
              <a:off x="2230" y="1603"/>
              <a:ext cx="271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DAKOTA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8" name="Rectangle 99"/>
            <p:cNvSpPr>
              <a:spLocks noChangeArrowheads="1"/>
            </p:cNvSpPr>
            <p:nvPr/>
          </p:nvSpPr>
          <p:spPr bwMode="auto">
            <a:xfrm>
              <a:off x="2247" y="1885"/>
              <a:ext cx="360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NEBRASKA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19" name="Rectangle 100"/>
            <p:cNvSpPr>
              <a:spLocks noChangeArrowheads="1"/>
            </p:cNvSpPr>
            <p:nvPr/>
          </p:nvSpPr>
          <p:spPr bwMode="auto">
            <a:xfrm>
              <a:off x="1665" y="2114"/>
              <a:ext cx="378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COLORADO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0" name="Rectangle 101"/>
            <p:cNvSpPr>
              <a:spLocks noChangeArrowheads="1"/>
            </p:cNvSpPr>
            <p:nvPr/>
          </p:nvSpPr>
          <p:spPr bwMode="auto">
            <a:xfrm>
              <a:off x="1594" y="2661"/>
              <a:ext cx="432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NEW MEXICO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1" name="Rectangle 102"/>
            <p:cNvSpPr>
              <a:spLocks noChangeArrowheads="1"/>
            </p:cNvSpPr>
            <p:nvPr/>
          </p:nvSpPr>
          <p:spPr bwMode="auto">
            <a:xfrm>
              <a:off x="2310" y="2967"/>
              <a:ext cx="217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TEXAS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2" name="Rectangle 103"/>
            <p:cNvSpPr>
              <a:spLocks noChangeArrowheads="1"/>
            </p:cNvSpPr>
            <p:nvPr/>
          </p:nvSpPr>
          <p:spPr bwMode="auto">
            <a:xfrm>
              <a:off x="2406" y="2566"/>
              <a:ext cx="375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OKLAHOMA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3" name="Rectangle 104"/>
            <p:cNvSpPr>
              <a:spLocks noChangeArrowheads="1"/>
            </p:cNvSpPr>
            <p:nvPr/>
          </p:nvSpPr>
          <p:spPr bwMode="auto">
            <a:xfrm>
              <a:off x="2363" y="2217"/>
              <a:ext cx="269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KANSAS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4" name="Rectangle 105"/>
            <p:cNvSpPr>
              <a:spLocks noChangeArrowheads="1"/>
            </p:cNvSpPr>
            <p:nvPr/>
          </p:nvSpPr>
          <p:spPr bwMode="auto">
            <a:xfrm>
              <a:off x="2858" y="2540"/>
              <a:ext cx="360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ARKANSAS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5" name="Rectangle 106"/>
            <p:cNvSpPr>
              <a:spLocks noChangeArrowheads="1"/>
            </p:cNvSpPr>
            <p:nvPr/>
          </p:nvSpPr>
          <p:spPr bwMode="auto">
            <a:xfrm>
              <a:off x="2938" y="3069"/>
              <a:ext cx="353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LOUISIANA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6" name="Rectangle 107"/>
            <p:cNvSpPr>
              <a:spLocks noChangeArrowheads="1"/>
            </p:cNvSpPr>
            <p:nvPr/>
          </p:nvSpPr>
          <p:spPr bwMode="auto">
            <a:xfrm>
              <a:off x="2852" y="2253"/>
              <a:ext cx="325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MISSOURI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7" name="Rectangle 108"/>
            <p:cNvSpPr>
              <a:spLocks noChangeArrowheads="1"/>
            </p:cNvSpPr>
            <p:nvPr/>
          </p:nvSpPr>
          <p:spPr bwMode="auto">
            <a:xfrm>
              <a:off x="2797" y="1808"/>
              <a:ext cx="176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IOWA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8" name="Rectangle 109"/>
            <p:cNvSpPr>
              <a:spLocks noChangeArrowheads="1"/>
            </p:cNvSpPr>
            <p:nvPr/>
          </p:nvSpPr>
          <p:spPr bwMode="auto">
            <a:xfrm>
              <a:off x="2673" y="1228"/>
              <a:ext cx="391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MINNESOTA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29" name="Rectangle 110"/>
            <p:cNvSpPr>
              <a:spLocks noChangeArrowheads="1"/>
            </p:cNvSpPr>
            <p:nvPr/>
          </p:nvSpPr>
          <p:spPr bwMode="auto">
            <a:xfrm>
              <a:off x="2991" y="1476"/>
              <a:ext cx="381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WISCONSIN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0" name="Rectangle 111"/>
            <p:cNvSpPr>
              <a:spLocks noChangeArrowheads="1"/>
            </p:cNvSpPr>
            <p:nvPr/>
          </p:nvSpPr>
          <p:spPr bwMode="auto">
            <a:xfrm>
              <a:off x="3114" y="2072"/>
              <a:ext cx="272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ILLINOIS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1" name="Rectangle 112"/>
            <p:cNvSpPr>
              <a:spLocks noChangeArrowheads="1"/>
            </p:cNvSpPr>
            <p:nvPr/>
          </p:nvSpPr>
          <p:spPr bwMode="auto">
            <a:xfrm>
              <a:off x="3432" y="2030"/>
              <a:ext cx="268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INDIANA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2" name="Rectangle 113"/>
            <p:cNvSpPr>
              <a:spLocks noChangeArrowheads="1"/>
            </p:cNvSpPr>
            <p:nvPr/>
          </p:nvSpPr>
          <p:spPr bwMode="auto">
            <a:xfrm>
              <a:off x="3458" y="2311"/>
              <a:ext cx="359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KENTUCKY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3" name="Rectangle 114"/>
            <p:cNvSpPr>
              <a:spLocks noChangeArrowheads="1"/>
            </p:cNvSpPr>
            <p:nvPr/>
          </p:nvSpPr>
          <p:spPr bwMode="auto">
            <a:xfrm>
              <a:off x="3352" y="2481"/>
              <a:ext cx="400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TENNESSEE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4" name="Rectangle 115"/>
            <p:cNvSpPr>
              <a:spLocks noChangeArrowheads="1"/>
            </p:cNvSpPr>
            <p:nvPr/>
          </p:nvSpPr>
          <p:spPr bwMode="auto">
            <a:xfrm>
              <a:off x="3193" y="2754"/>
              <a:ext cx="161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MISS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5" name="Rectangle 116"/>
            <p:cNvSpPr>
              <a:spLocks noChangeArrowheads="1"/>
            </p:cNvSpPr>
            <p:nvPr/>
          </p:nvSpPr>
          <p:spPr bwMode="auto">
            <a:xfrm>
              <a:off x="3414" y="2839"/>
              <a:ext cx="312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ALABAMA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6" name="Rectangle 117"/>
            <p:cNvSpPr>
              <a:spLocks noChangeArrowheads="1"/>
            </p:cNvSpPr>
            <p:nvPr/>
          </p:nvSpPr>
          <p:spPr bwMode="auto">
            <a:xfrm>
              <a:off x="3723" y="2771"/>
              <a:ext cx="309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GEORGIA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7" name="Rectangle 118"/>
            <p:cNvSpPr>
              <a:spLocks noChangeArrowheads="1"/>
            </p:cNvSpPr>
            <p:nvPr/>
          </p:nvSpPr>
          <p:spPr bwMode="auto">
            <a:xfrm>
              <a:off x="3793" y="3044"/>
              <a:ext cx="286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FLORIDA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8" name="Rectangle 119"/>
            <p:cNvSpPr>
              <a:spLocks noChangeArrowheads="1"/>
            </p:cNvSpPr>
            <p:nvPr/>
          </p:nvSpPr>
          <p:spPr bwMode="auto">
            <a:xfrm>
              <a:off x="4005" y="2574"/>
              <a:ext cx="230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SOUTH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39" name="Rectangle 120"/>
            <p:cNvSpPr>
              <a:spLocks noChangeArrowheads="1"/>
            </p:cNvSpPr>
            <p:nvPr/>
          </p:nvSpPr>
          <p:spPr bwMode="auto">
            <a:xfrm>
              <a:off x="4005" y="2635"/>
              <a:ext cx="337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CAROLINA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0" name="Rectangle 121"/>
            <p:cNvSpPr>
              <a:spLocks noChangeArrowheads="1"/>
            </p:cNvSpPr>
            <p:nvPr/>
          </p:nvSpPr>
          <p:spPr bwMode="auto">
            <a:xfrm>
              <a:off x="4067" y="2370"/>
              <a:ext cx="252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NORTH 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1" name="Rectangle 122"/>
            <p:cNvSpPr>
              <a:spLocks noChangeArrowheads="1"/>
            </p:cNvSpPr>
            <p:nvPr/>
          </p:nvSpPr>
          <p:spPr bwMode="auto">
            <a:xfrm>
              <a:off x="4067" y="2430"/>
              <a:ext cx="337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CAROLINA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2" name="Rectangle 123"/>
            <p:cNvSpPr>
              <a:spLocks noChangeArrowheads="1"/>
            </p:cNvSpPr>
            <p:nvPr/>
          </p:nvSpPr>
          <p:spPr bwMode="auto">
            <a:xfrm>
              <a:off x="4103" y="2243"/>
              <a:ext cx="290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VIRGINIA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3" name="Rectangle 124"/>
            <p:cNvSpPr>
              <a:spLocks noChangeArrowheads="1"/>
            </p:cNvSpPr>
            <p:nvPr/>
          </p:nvSpPr>
          <p:spPr bwMode="auto">
            <a:xfrm>
              <a:off x="3917" y="2148"/>
              <a:ext cx="106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WV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4" name="Rectangle 125"/>
            <p:cNvSpPr>
              <a:spLocks noChangeArrowheads="1"/>
            </p:cNvSpPr>
            <p:nvPr/>
          </p:nvSpPr>
          <p:spPr bwMode="auto">
            <a:xfrm>
              <a:off x="3723" y="1953"/>
              <a:ext cx="169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OHIO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5" name="Rectangle 126"/>
            <p:cNvSpPr>
              <a:spLocks noChangeArrowheads="1"/>
            </p:cNvSpPr>
            <p:nvPr/>
          </p:nvSpPr>
          <p:spPr bwMode="auto">
            <a:xfrm>
              <a:off x="3467" y="1646"/>
              <a:ext cx="329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MICHIGAN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6" name="Rectangle 127"/>
            <p:cNvSpPr>
              <a:spLocks noChangeArrowheads="1"/>
            </p:cNvSpPr>
            <p:nvPr/>
          </p:nvSpPr>
          <p:spPr bwMode="auto">
            <a:xfrm>
              <a:off x="4164" y="1613"/>
              <a:ext cx="359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NEW YORK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7" name="Rectangle 128"/>
            <p:cNvSpPr>
              <a:spLocks noChangeArrowheads="1"/>
            </p:cNvSpPr>
            <p:nvPr/>
          </p:nvSpPr>
          <p:spPr bwMode="auto">
            <a:xfrm>
              <a:off x="4111" y="1834"/>
              <a:ext cx="183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PENN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8" name="Rectangle 129"/>
            <p:cNvSpPr>
              <a:spLocks noChangeArrowheads="1"/>
            </p:cNvSpPr>
            <p:nvPr/>
          </p:nvSpPr>
          <p:spPr bwMode="auto">
            <a:xfrm>
              <a:off x="4499" y="2123"/>
              <a:ext cx="366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MARYLAND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49" name="Rectangle 130"/>
            <p:cNvSpPr>
              <a:spLocks noChangeArrowheads="1"/>
            </p:cNvSpPr>
            <p:nvPr/>
          </p:nvSpPr>
          <p:spPr bwMode="auto">
            <a:xfrm>
              <a:off x="4509" y="1995"/>
              <a:ext cx="370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DELAWARE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0" name="Rectangle 131"/>
            <p:cNvSpPr>
              <a:spLocks noChangeArrowheads="1"/>
            </p:cNvSpPr>
            <p:nvPr/>
          </p:nvSpPr>
          <p:spPr bwMode="auto">
            <a:xfrm>
              <a:off x="4562" y="1834"/>
              <a:ext cx="153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NEW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1" name="Rectangle 132"/>
            <p:cNvSpPr>
              <a:spLocks noChangeArrowheads="1"/>
            </p:cNvSpPr>
            <p:nvPr/>
          </p:nvSpPr>
          <p:spPr bwMode="auto">
            <a:xfrm>
              <a:off x="4562" y="1893"/>
              <a:ext cx="257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JERSEY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2" name="Rectangle 133"/>
            <p:cNvSpPr>
              <a:spLocks noChangeArrowheads="1"/>
            </p:cNvSpPr>
            <p:nvPr/>
          </p:nvSpPr>
          <p:spPr bwMode="auto">
            <a:xfrm>
              <a:off x="4658" y="1739"/>
              <a:ext cx="193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CONN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3" name="Rectangle 134"/>
            <p:cNvSpPr>
              <a:spLocks noChangeArrowheads="1"/>
            </p:cNvSpPr>
            <p:nvPr/>
          </p:nvSpPr>
          <p:spPr bwMode="auto">
            <a:xfrm>
              <a:off x="4738" y="1680"/>
              <a:ext cx="66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RI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4" name="Rectangle 135"/>
            <p:cNvSpPr>
              <a:spLocks noChangeArrowheads="1"/>
            </p:cNvSpPr>
            <p:nvPr/>
          </p:nvSpPr>
          <p:spPr bwMode="auto">
            <a:xfrm>
              <a:off x="4763" y="1501"/>
              <a:ext cx="187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MASS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5" name="Rectangle 136"/>
            <p:cNvSpPr>
              <a:spLocks noChangeArrowheads="1"/>
            </p:cNvSpPr>
            <p:nvPr/>
          </p:nvSpPr>
          <p:spPr bwMode="auto">
            <a:xfrm>
              <a:off x="4675" y="1220"/>
              <a:ext cx="209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MAINE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6" name="Rectangle 137"/>
            <p:cNvSpPr>
              <a:spLocks noChangeArrowheads="1"/>
            </p:cNvSpPr>
            <p:nvPr/>
          </p:nvSpPr>
          <p:spPr bwMode="auto">
            <a:xfrm>
              <a:off x="4473" y="1347"/>
              <a:ext cx="84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VT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7" name="Rectangle 138"/>
            <p:cNvSpPr>
              <a:spLocks noChangeArrowheads="1"/>
            </p:cNvSpPr>
            <p:nvPr/>
          </p:nvSpPr>
          <p:spPr bwMode="auto">
            <a:xfrm>
              <a:off x="4588" y="1450"/>
              <a:ext cx="95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NH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8" name="Rectangle 139"/>
            <p:cNvSpPr>
              <a:spLocks noChangeArrowheads="1"/>
            </p:cNvSpPr>
            <p:nvPr/>
          </p:nvSpPr>
          <p:spPr bwMode="auto">
            <a:xfrm>
              <a:off x="1678" y="3895"/>
              <a:ext cx="258" cy="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ALASKA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59" name="Rectangle 140"/>
            <p:cNvSpPr>
              <a:spLocks noChangeArrowheads="1"/>
            </p:cNvSpPr>
            <p:nvPr/>
          </p:nvSpPr>
          <p:spPr bwMode="auto">
            <a:xfrm>
              <a:off x="2356" y="4035"/>
              <a:ext cx="234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ea typeface="ＭＳ Ｐゴシック"/>
                  <a:cs typeface="ＭＳ Ｐゴシック"/>
                </a:rPr>
                <a:t>HAWAII</a:t>
              </a:r>
              <a:endParaRPr lang="en-US" sz="800">
                <a:ea typeface="ＭＳ Ｐゴシック"/>
                <a:cs typeface="ＭＳ Ｐゴシック"/>
              </a:endParaRPr>
            </a:p>
          </p:txBody>
        </p:sp>
        <p:sp>
          <p:nvSpPr>
            <p:cNvPr id="31860" name="Rectangle 141"/>
            <p:cNvSpPr>
              <a:spLocks noChangeArrowheads="1"/>
            </p:cNvSpPr>
            <p:nvPr/>
          </p:nvSpPr>
          <p:spPr bwMode="auto">
            <a:xfrm>
              <a:off x="4464" y="2928"/>
              <a:ext cx="155" cy="177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1" name="Text Box 142"/>
            <p:cNvSpPr txBox="1">
              <a:spLocks noChangeArrowheads="1"/>
            </p:cNvSpPr>
            <p:nvPr/>
          </p:nvSpPr>
          <p:spPr bwMode="auto">
            <a:xfrm>
              <a:off x="4800" y="2928"/>
              <a:ext cx="816" cy="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70000"/>
                </a:spcBef>
                <a:buFont typeface="Wingdings" pitchFamily="2" charset="2"/>
                <a:buNone/>
              </a:pPr>
              <a:r>
                <a:rPr lang="en-US" sz="1400" b="1">
                  <a:ea typeface="ＭＳ Ｐゴシック"/>
                  <a:cs typeface="ＭＳ Ｐゴシック"/>
                </a:rPr>
                <a:t>&gt;100 deals</a:t>
              </a:r>
            </a:p>
            <a:p>
              <a:pPr>
                <a:spcBef>
                  <a:spcPct val="70000"/>
                </a:spcBef>
                <a:buFont typeface="Wingdings" pitchFamily="2" charset="2"/>
                <a:buNone/>
              </a:pPr>
              <a:r>
                <a:rPr lang="en-US" sz="1400" b="1">
                  <a:ea typeface="ＭＳ Ｐゴシック"/>
                  <a:cs typeface="ＭＳ Ｐゴシック"/>
                </a:rPr>
                <a:t>25-100 deals</a:t>
              </a:r>
            </a:p>
            <a:p>
              <a:pPr>
                <a:spcBef>
                  <a:spcPct val="70000"/>
                </a:spcBef>
                <a:buFont typeface="Wingdings" pitchFamily="2" charset="2"/>
                <a:buNone/>
              </a:pPr>
              <a:r>
                <a:rPr lang="en-US" sz="1400" b="1">
                  <a:ea typeface="ＭＳ Ｐゴシック"/>
                  <a:cs typeface="ＭＳ Ｐゴシック"/>
                </a:rPr>
                <a:t>&lt; 25 deals</a:t>
              </a:r>
            </a:p>
            <a:p>
              <a:pPr>
                <a:spcBef>
                  <a:spcPct val="70000"/>
                </a:spcBef>
                <a:buFont typeface="Wingdings" pitchFamily="2" charset="2"/>
                <a:buNone/>
              </a:pPr>
              <a:r>
                <a:rPr lang="en-US" sz="1400" b="1">
                  <a:ea typeface="ＭＳ Ｐゴシック"/>
                  <a:cs typeface="ＭＳ Ｐゴシック"/>
                </a:rPr>
                <a:t>&lt; 10 deals</a:t>
              </a:r>
            </a:p>
          </p:txBody>
        </p:sp>
        <p:sp>
          <p:nvSpPr>
            <p:cNvPr id="31862" name="Rectangle 143"/>
            <p:cNvSpPr>
              <a:spLocks noChangeArrowheads="1"/>
            </p:cNvSpPr>
            <p:nvPr/>
          </p:nvSpPr>
          <p:spPr bwMode="auto">
            <a:xfrm>
              <a:off x="4464" y="3168"/>
              <a:ext cx="155" cy="177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3" name="Rectangle 144"/>
            <p:cNvSpPr>
              <a:spLocks noChangeArrowheads="1"/>
            </p:cNvSpPr>
            <p:nvPr/>
          </p:nvSpPr>
          <p:spPr bwMode="auto">
            <a:xfrm>
              <a:off x="4464" y="3648"/>
              <a:ext cx="155" cy="1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4" name="Rectangle 145" descr="5%"/>
            <p:cNvSpPr>
              <a:spLocks noChangeArrowheads="1"/>
            </p:cNvSpPr>
            <p:nvPr/>
          </p:nvSpPr>
          <p:spPr bwMode="auto">
            <a:xfrm>
              <a:off x="4464" y="3408"/>
              <a:ext cx="155" cy="177"/>
            </a:xfrm>
            <a:prstGeom prst="rect">
              <a:avLst/>
            </a:prstGeom>
            <a:pattFill prst="pct5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7" name="Text Box 146"/>
          <p:cNvSpPr txBox="1">
            <a:spLocks noChangeArrowheads="1"/>
          </p:cNvSpPr>
          <p:nvPr/>
        </p:nvSpPr>
        <p:spPr bwMode="auto">
          <a:xfrm>
            <a:off x="381000" y="1143000"/>
            <a:ext cx="426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bg2"/>
                </a:solidFill>
                <a:latin typeface="Arial Narrow" pitchFamily="34" charset="0"/>
                <a:ea typeface="ＭＳ Ｐゴシック"/>
                <a:cs typeface="ＭＳ Ｐゴシック"/>
              </a:rPr>
              <a:t>VC Deals by State</a:t>
            </a:r>
          </a:p>
        </p:txBody>
      </p:sp>
      <p:sp>
        <p:nvSpPr>
          <p:cNvPr id="31748" name="Text Box 147"/>
          <p:cNvSpPr txBox="1">
            <a:spLocks noChangeArrowheads="1"/>
          </p:cNvSpPr>
          <p:nvPr/>
        </p:nvSpPr>
        <p:spPr bwMode="auto">
          <a:xfrm>
            <a:off x="7620000" y="3581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ＭＳ Ｐゴシック"/>
                <a:cs typeface="ＭＳ Ｐゴシック"/>
              </a:rPr>
              <a:t>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" y="1095375"/>
            <a:ext cx="8756650" cy="1190625"/>
          </a:xfrm>
        </p:spPr>
        <p:txBody>
          <a:bodyPr/>
          <a:lstStyle/>
          <a:p>
            <a:r>
              <a:rPr lang="en-US" smtClean="0"/>
              <a:t>Bay Area Draws Most Investment Dollars</a:t>
            </a:r>
            <a:br>
              <a:rPr lang="en-US" smtClean="0"/>
            </a:br>
            <a:r>
              <a:rPr lang="en-US" sz="1800" i="1" smtClean="0">
                <a:solidFill>
                  <a:schemeClr val="tx1"/>
                </a:solidFill>
                <a:latin typeface="Trebuchet MS" pitchFamily="34" charset="0"/>
              </a:rPr>
              <a:t>Regional Investment in the United States 3Q’06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914400" y="2084388"/>
          <a:ext cx="7467600" cy="431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4" imgW="9810750" imgH="5667375" progId="MSGraph.Chart.8">
                  <p:embed followColorScheme="full"/>
                </p:oleObj>
              </mc:Choice>
              <mc:Fallback>
                <p:oleObj name="Chart" r:id="rId4" imgW="9810750" imgH="566737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84388"/>
                        <a:ext cx="7467600" cy="431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181600" y="6567488"/>
            <a:ext cx="38798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b="1">
                <a:latin typeface="Trebuchet MS" pitchFamily="34" charset="0"/>
              </a:rPr>
              <a:t>Source: Dow Jones VentureOne/Ernst &amp;Young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914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b="1">
                <a:solidFill>
                  <a:schemeClr val="bg2"/>
                </a:solidFill>
                <a:latin typeface="Arial Narrow" pitchFamily="34" charset="0"/>
              </a:rPr>
              <a:t>Companies Backed by Angels</a:t>
            </a:r>
          </a:p>
        </p:txBody>
      </p:sp>
      <p:pic>
        <p:nvPicPr>
          <p:cNvPr id="33795" name="Picture 13" descr="paypal_logo"/>
          <p:cNvPicPr>
            <a:picLocks noChangeAspect="1" noChangeArrowheads="1"/>
          </p:cNvPicPr>
          <p:nvPr/>
        </p:nvPicPr>
        <p:blipFill>
          <a:blip r:embed="rId3" cstate="print"/>
          <a:srcRect r="28799"/>
          <a:stretch>
            <a:fillRect/>
          </a:stretch>
        </p:blipFill>
        <p:spPr bwMode="auto">
          <a:xfrm>
            <a:off x="5943600" y="5562600"/>
            <a:ext cx="238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796" name="Group 17"/>
          <p:cNvGrpSpPr>
            <a:grpSpLocks/>
          </p:cNvGrpSpPr>
          <p:nvPr/>
        </p:nvGrpSpPr>
        <p:grpSpPr bwMode="auto">
          <a:xfrm>
            <a:off x="381000" y="1676400"/>
            <a:ext cx="7858125" cy="4572000"/>
            <a:chOff x="240" y="1206"/>
            <a:chExt cx="4950" cy="2880"/>
          </a:xfrm>
        </p:grpSpPr>
        <p:pic>
          <p:nvPicPr>
            <p:cNvPr id="33797" name="Picture 3" descr="top_logo_alcoa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00" y="2239"/>
              <a:ext cx="5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8" name="Picture 4" descr="Amazon.com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120" y="1734"/>
              <a:ext cx="1200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799" name="Picture 5" descr="Cisco Systems, Inc.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456" y="2446"/>
              <a:ext cx="816" cy="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0" name="Picture 6" descr="top_costco_logo">
              <a:hlinkClick r:id="rId10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200" y="2228"/>
              <a:ext cx="1296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1" name="Picture 7" descr="Google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920" y="3078"/>
              <a:ext cx="105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2" name="Picture 8" descr="NE_logo_02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840" y="3222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3" name="Picture 9" descr="Red Hat Home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648" y="2166"/>
              <a:ext cx="1152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4" name="Picture 10" descr="FB0_mugondesk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16" y="2934"/>
              <a:ext cx="668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5" name="Picture 11" descr="Yahoo!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536" y="1830"/>
              <a:ext cx="139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6" name="Picture 12" descr="Web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2784" y="3558"/>
              <a:ext cx="738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7" name="Picture 14" descr="ambit-logo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40" y="1206"/>
              <a:ext cx="1182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8" name="Picture 15" descr="white papers">
              <a:hlinkClick r:id="rId20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4464" y="1302"/>
              <a:ext cx="72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9" name="Picture 16" descr="RTI provides patients with high quality allograft tissue and prides itself on being a leader in tissue safety and sterility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432" y="3798"/>
              <a:ext cx="19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533400" y="1066800"/>
            <a:ext cx="807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b="1">
                <a:solidFill>
                  <a:schemeClr val="bg2"/>
                </a:solidFill>
                <a:latin typeface="Arial Narrow" pitchFamily="34" charset="0"/>
              </a:rPr>
              <a:t>Why Angels Matter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1000" y="2057400"/>
            <a:ext cx="8382000" cy="426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b="1"/>
              <a:t>A really great angel helps an entrepreneur:</a:t>
            </a:r>
          </a:p>
          <a:p>
            <a:pPr marL="990600" lvl="1" indent="-5334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/>
              <a:t>See around the corner</a:t>
            </a:r>
          </a:p>
          <a:p>
            <a:pPr marL="990600" lvl="1" indent="-5334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/>
              <a:t>Gain a sober second opinion</a:t>
            </a:r>
          </a:p>
          <a:p>
            <a:pPr marL="990600" lvl="1" indent="-5334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/>
              <a:t>Network with people who can help build the business</a:t>
            </a:r>
          </a:p>
          <a:p>
            <a:pPr marL="990600" lvl="1" indent="-5334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/>
              <a:t>By being an ambassador</a:t>
            </a:r>
          </a:p>
          <a:p>
            <a:pPr marL="990600" lvl="1" indent="-5334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/>
              <a:t>Gain credibility in a field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762000" y="6151563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Source:  David Pecaut, Boston Consulting Group, 9/06 NAO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52400" y="1066800"/>
            <a:ext cx="8839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600" b="1">
                <a:solidFill>
                  <a:srgbClr val="336699"/>
                </a:solidFill>
                <a:latin typeface="Arial Narrow" pitchFamily="34" charset="0"/>
                <a:ea typeface="MS PGothic" pitchFamily="34" charset="-128"/>
              </a:rPr>
              <a:t>Growth in Number of American Angel Groups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76200" y="6172200"/>
            <a:ext cx="906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latin typeface="Arial Narrow" pitchFamily="34" charset="0"/>
                <a:ea typeface="ヒラギノ角ゴ Pro W3"/>
                <a:cs typeface="ヒラギノ角ゴ Pro W3"/>
              </a:rPr>
              <a:t>Sources:  Center for Venture Research (pre 03 data) and Kauffman Foundation/ARI (04-11 data)</a:t>
            </a:r>
          </a:p>
        </p:txBody>
      </p:sp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392113" y="1676400"/>
          <a:ext cx="8751887" cy="46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2" name="Chart" r:id="rId4" imgW="7181850" imgH="3829050" progId="MSGraph.Chart.8">
                  <p:embed followColorScheme="full"/>
                </p:oleObj>
              </mc:Choice>
              <mc:Fallback>
                <p:oleObj name="Chart" r:id="rId4" imgW="7181850" imgH="382905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1676400"/>
                        <a:ext cx="8751887" cy="467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Line 7"/>
          <p:cNvSpPr>
            <a:spLocks noChangeShapeType="1"/>
          </p:cNvSpPr>
          <p:nvPr/>
        </p:nvSpPr>
        <p:spPr bwMode="auto">
          <a:xfrm flipV="1">
            <a:off x="1752600" y="2514600"/>
            <a:ext cx="6705600" cy="2438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898650" y="1676400"/>
            <a:ext cx="11969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endParaRPr lang="en-US" sz="2200">
              <a:latin typeface="Book Antiqua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09600" y="1282700"/>
            <a:ext cx="80137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US" sz="3200" b="1">
                <a:solidFill>
                  <a:srgbClr val="336699"/>
                </a:solidFill>
                <a:latin typeface="Arial Narrow" pitchFamily="34" charset="0"/>
              </a:rPr>
              <a:t>Angel Groups are Small - </a:t>
            </a:r>
            <a:r>
              <a:rPr lang="en-US" sz="3200" b="1" i="1">
                <a:solidFill>
                  <a:srgbClr val="336699"/>
                </a:solidFill>
                <a:latin typeface="Arial Narrow" pitchFamily="34" charset="0"/>
              </a:rPr>
              <a:t>but Important</a:t>
            </a:r>
            <a:r>
              <a:rPr lang="en-US" sz="3200" b="1">
                <a:solidFill>
                  <a:srgbClr val="336699"/>
                </a:solidFill>
                <a:latin typeface="Arial Narrow" pitchFamily="34" charset="0"/>
              </a:rPr>
              <a:t> - Subset of All American Angels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898650" y="1676400"/>
            <a:ext cx="11969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endParaRPr lang="en-US" sz="2200">
              <a:latin typeface="Book Antiqua" pitchFamily="18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55675" y="3271838"/>
            <a:ext cx="1390650" cy="2419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Tahoma" pitchFamily="34" charset="0"/>
              </a:rPr>
              <a:t>4,200,000</a:t>
            </a:r>
          </a:p>
          <a:p>
            <a:pPr algn="r">
              <a:spcBef>
                <a:spcPct val="50000"/>
              </a:spcBef>
            </a:pPr>
            <a:endParaRPr lang="en-US" sz="2200">
              <a:solidFill>
                <a:srgbClr val="339933"/>
              </a:solidFill>
              <a:latin typeface="Tahoma" pitchFamily="34" charset="0"/>
            </a:endParaRPr>
          </a:p>
          <a:p>
            <a:pPr algn="r">
              <a:spcBef>
                <a:spcPct val="50000"/>
              </a:spcBef>
            </a:pPr>
            <a:endParaRPr lang="en-US" sz="2200">
              <a:latin typeface="Tahoma" pitchFamily="34" charset="0"/>
            </a:endParaRPr>
          </a:p>
          <a:p>
            <a:pPr algn="r">
              <a:spcBef>
                <a:spcPct val="50000"/>
              </a:spcBef>
            </a:pPr>
            <a:endParaRPr lang="en-US" sz="2200">
              <a:latin typeface="Tahoma" pitchFamily="34" charset="0"/>
            </a:endParaRPr>
          </a:p>
          <a:p>
            <a:pPr algn="r">
              <a:spcBef>
                <a:spcPct val="50000"/>
              </a:spcBef>
            </a:pPr>
            <a:endParaRPr lang="en-US" sz="2200">
              <a:latin typeface="Tahoma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503488" y="2665413"/>
            <a:ext cx="1874837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 b="1">
                <a:latin typeface="Arial Narrow" pitchFamily="34" charset="0"/>
              </a:rPr>
              <a:t>Informal</a:t>
            </a:r>
          </a:p>
          <a:p>
            <a:pPr algn="ctr"/>
            <a:r>
              <a:rPr lang="en-US" sz="2400" b="1">
                <a:latin typeface="Arial Narrow" pitchFamily="34" charset="0"/>
              </a:rPr>
              <a:t>Investors</a:t>
            </a:r>
          </a:p>
          <a:p>
            <a:pPr algn="ctr">
              <a:spcBef>
                <a:spcPct val="10000"/>
              </a:spcBef>
            </a:pPr>
            <a:r>
              <a:rPr lang="en-US" sz="2200" b="1" i="1">
                <a:latin typeface="Arial Narrow" pitchFamily="34" charset="0"/>
              </a:rPr>
              <a:t>3 study estimates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459538" y="4070350"/>
            <a:ext cx="14017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10000"/>
              </a:spcBef>
            </a:pPr>
            <a:r>
              <a:rPr lang="en-US" sz="2400" b="1">
                <a:latin typeface="Arial Narrow" pitchFamily="34" charset="0"/>
              </a:rPr>
              <a:t>Investors in Angel Groups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551363" y="2973388"/>
            <a:ext cx="1603375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400" b="1">
                <a:latin typeface="Arial Narrow" pitchFamily="34" charset="0"/>
              </a:rPr>
              <a:t>Active Angels</a:t>
            </a:r>
            <a:r>
              <a:rPr lang="en-US" sz="2200" b="1">
                <a:latin typeface="Arial Narrow" pitchFamily="34" charset="0"/>
              </a:rPr>
              <a:t> </a:t>
            </a:r>
            <a:r>
              <a:rPr lang="en-US" sz="2200" b="1" i="1">
                <a:latin typeface="Arial Narrow" pitchFamily="34" charset="0"/>
              </a:rPr>
              <a:t>Center for Venture Research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749300" y="2301875"/>
            <a:ext cx="1766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2400" b="1">
                <a:latin typeface="Arial Narrow" pitchFamily="34" charset="0"/>
              </a:rPr>
              <a:t>U.S. </a:t>
            </a:r>
          </a:p>
          <a:p>
            <a:pPr algn="ctr" eaLnBrk="0" hangingPunct="0"/>
            <a:r>
              <a:rPr lang="en-US" sz="2400" b="1">
                <a:latin typeface="Arial Narrow" pitchFamily="34" charset="0"/>
              </a:rPr>
              <a:t>Millionaires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757488" y="4262438"/>
            <a:ext cx="1330325" cy="1412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Tahoma" pitchFamily="34" charset="0"/>
              </a:rPr>
              <a:t>1,000,000</a:t>
            </a:r>
          </a:p>
          <a:p>
            <a:pPr algn="r">
              <a:spcBef>
                <a:spcPct val="50000"/>
              </a:spcBef>
            </a:pPr>
            <a:endParaRPr lang="en-US" sz="2200">
              <a:solidFill>
                <a:srgbClr val="339933"/>
              </a:solidFill>
              <a:latin typeface="Book Antiqua" pitchFamily="18" charset="0"/>
            </a:endParaRPr>
          </a:p>
          <a:p>
            <a:pPr algn="r">
              <a:spcBef>
                <a:spcPct val="50000"/>
              </a:spcBef>
            </a:pPr>
            <a:endParaRPr lang="en-US" sz="2200">
              <a:latin typeface="Book Antiqua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705350" y="4783138"/>
            <a:ext cx="1246188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Tahoma" pitchFamily="34" charset="0"/>
              </a:rPr>
              <a:t>250,000</a:t>
            </a:r>
          </a:p>
          <a:p>
            <a:pPr algn="r">
              <a:spcBef>
                <a:spcPct val="50000"/>
              </a:spcBef>
            </a:pPr>
            <a:endParaRPr lang="en-US" sz="2000">
              <a:solidFill>
                <a:srgbClr val="339933"/>
              </a:solidFill>
              <a:latin typeface="Tahoma" pitchFamily="34" charset="0"/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6543675" y="5253038"/>
            <a:ext cx="13176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Tahoma" pitchFamily="34" charset="0"/>
              </a:rPr>
              <a:t>15,000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93675" y="5867400"/>
            <a:ext cx="8721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FF9900"/>
                </a:solidFill>
                <a:latin typeface="Arial Narrow" pitchFamily="34" charset="0"/>
              </a:rPr>
              <a:t>2009 Report from Spectrem:  $1 millionaires down in 2008 27%, those with $5 million down 28%  World Wealth Report (Capgemini):  19% drop in HNWI and 22.8% drop in wealth in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ACA Powerpoint Master">
  <a:themeElements>
    <a:clrScheme name="ACA Powerpoint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CA Powerpoint Maste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A Powerpoint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 Powerpoint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Arial Black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lit">
  <a:themeElements>
    <a:clrScheme name="2_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2_Slit">
      <a:majorFont>
        <a:latin typeface="Arial Black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ACA Powerpoint Master">
  <a:themeElements>
    <a:clrScheme name="ACA Powerpoint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CA Powerpoint Maste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A Powerpoint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 Powerpoint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9_ACA Powerpoint Master">
  <a:themeElements>
    <a:clrScheme name="ACA Powerpoint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CA Powerpoint Maste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A Powerpoint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 Powerpoint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ACA Powerpoint Master">
  <a:themeElements>
    <a:clrScheme name="ACA Powerpoint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CA Powerpoint Maste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A Powerpoint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 Powerpoint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ACA Powerpoint Master">
  <a:themeElements>
    <a:clrScheme name="Halo 2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0979A9"/>
      </a:accent1>
      <a:accent2>
        <a:srgbClr val="538738"/>
      </a:accent2>
      <a:accent3>
        <a:srgbClr val="939598"/>
      </a:accent3>
      <a:accent4>
        <a:srgbClr val="F2682A"/>
      </a:accent4>
      <a:accent5>
        <a:srgbClr val="4B86D1"/>
      </a:accent5>
      <a:accent6>
        <a:srgbClr val="F7921E"/>
      </a:accent6>
      <a:hlink>
        <a:srgbClr val="1F497D"/>
      </a:hlink>
      <a:folHlink>
        <a:srgbClr val="787878"/>
      </a:folHlink>
    </a:clrScheme>
    <a:fontScheme name="ACA Powerpoint Maste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A Powerpoint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 Powerpoint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A Powerpoint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1608</Words>
  <Application>Microsoft Office PowerPoint</Application>
  <PresentationFormat>On-screen Show (4:3)</PresentationFormat>
  <Paragraphs>442</Paragraphs>
  <Slides>38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ACA Powerpoint Master</vt:lpstr>
      <vt:lpstr>Slit</vt:lpstr>
      <vt:lpstr>2_Slit</vt:lpstr>
      <vt:lpstr>5_ACA Powerpoint Master</vt:lpstr>
      <vt:lpstr>9_ACA Powerpoint Master</vt:lpstr>
      <vt:lpstr>1_ACA Powerpoint Master</vt:lpstr>
      <vt:lpstr>3_ACA Powerpoint Master</vt:lpstr>
      <vt:lpstr>Chart</vt:lpstr>
      <vt:lpstr>Worksheet</vt:lpstr>
      <vt:lpstr>PowerPoint Presentation</vt:lpstr>
      <vt:lpstr>PowerPoint Presentation</vt:lpstr>
      <vt:lpstr>Angels: Majority of US Startup Funding</vt:lpstr>
      <vt:lpstr>PowerPoint Presentation</vt:lpstr>
      <vt:lpstr>Bay Area Draws Most Investment Dollars Regional Investment in the United States 3Q’06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Average Total Investments Per Group – 2009</vt:lpstr>
      <vt:lpstr>PowerPoint Presentation</vt:lpstr>
      <vt:lpstr>PowerPoint Presentation</vt:lpstr>
      <vt:lpstr>Geography – Where do Groups Invest?</vt:lpstr>
      <vt:lpstr>PowerPoint Presentation</vt:lpstr>
      <vt:lpstr>Engaging Angels</vt:lpstr>
      <vt:lpstr>Finding Angels</vt:lpstr>
      <vt:lpstr>Investment Expectations</vt:lpstr>
      <vt:lpstr>A Word About Return Expectations</vt:lpstr>
      <vt:lpstr>PowerPoint Presentation</vt:lpstr>
      <vt:lpstr>Process, Deals &amp; Implications</vt:lpstr>
      <vt:lpstr>PowerPoint Presentation</vt:lpstr>
      <vt:lpstr>PowerPoint Presentation</vt:lpstr>
      <vt:lpstr>Writing Business Plans</vt:lpstr>
      <vt:lpstr>Forms of Business Plans</vt:lpstr>
      <vt:lpstr>Angel Rating System</vt:lpstr>
      <vt:lpstr>Fundable Management Teams</vt:lpstr>
      <vt:lpstr>The Opportunity</vt:lpstr>
      <vt:lpstr>Terms Preferred by Sophisticated Angels</vt:lpstr>
      <vt:lpstr>PowerPoint Presentation</vt:lpstr>
      <vt:lpstr>Common Mistakes in Pitching Angels</vt:lpstr>
      <vt:lpstr>PowerPoint Presentation</vt:lpstr>
      <vt:lpstr>Understand the Process</vt:lpstr>
      <vt:lpstr>Understand the Terms</vt:lpstr>
      <vt:lpstr>Closing</vt:lpstr>
      <vt:lpstr>Information, Resources, and Support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 Dickey</dc:creator>
  <cp:lastModifiedBy>Sarah Dickey</cp:lastModifiedBy>
  <cp:revision>44</cp:revision>
  <dcterms:created xsi:type="dcterms:W3CDTF">2009-10-19T22:49:52Z</dcterms:created>
  <dcterms:modified xsi:type="dcterms:W3CDTF">2012-08-07T20:17:11Z</dcterms:modified>
</cp:coreProperties>
</file>